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1" r:id="rId15"/>
    <p:sldId id="276" r:id="rId16"/>
    <p:sldId id="273" r:id="rId17"/>
    <p:sldId id="274" r:id="rId18"/>
    <p:sldId id="272" r:id="rId19"/>
    <p:sldId id="277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ima Kamran" initials="OK" lastIdx="1" clrIdx="0">
    <p:extLst>
      <p:ext uri="{19B8F6BF-5375-455C-9EA6-DF929625EA0E}">
        <p15:presenceInfo xmlns:p15="http://schemas.microsoft.com/office/powerpoint/2012/main" userId="36ba80d8b5854b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36"/>
    <a:srgbClr val="000000"/>
    <a:srgbClr val="460046"/>
    <a:srgbClr val="160A20"/>
    <a:srgbClr val="FFFFFF"/>
    <a:srgbClr val="B7472A"/>
    <a:srgbClr val="333333"/>
    <a:srgbClr val="B06AF6"/>
    <a:srgbClr val="00B0F0"/>
    <a:srgbClr val="968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54" autoAdjust="0"/>
    <p:restoredTop sz="94660"/>
  </p:normalViewPr>
  <p:slideViewPr>
    <p:cSldViewPr snapToGrid="0">
      <p:cViewPr varScale="1">
        <p:scale>
          <a:sx n="87" d="100"/>
          <a:sy n="87" d="100"/>
        </p:scale>
        <p:origin x="9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979E1C-6BBD-4ED0-9F3A-585D9CCDC6C0}" type="doc">
      <dgm:prSet loTypeId="urn:microsoft.com/office/officeart/2005/8/layout/pyramid4" loCatId="relationship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EC031D0-D42D-439A-BB67-2EBAC6470D1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1" dirty="0"/>
            <a:t>CSV Files</a:t>
          </a:r>
          <a:endParaRPr lang="en-IN" b="1" dirty="0"/>
        </a:p>
      </dgm:t>
    </dgm:pt>
    <dgm:pt modelId="{8BE29BD8-41FF-469E-9286-12129ECD92EC}" type="parTrans" cxnId="{EBE4E2AA-9AE6-4AD1-A8EA-1E1A0AE4EE73}">
      <dgm:prSet/>
      <dgm:spPr/>
      <dgm:t>
        <a:bodyPr/>
        <a:lstStyle/>
        <a:p>
          <a:endParaRPr lang="en-IN"/>
        </a:p>
      </dgm:t>
    </dgm:pt>
    <dgm:pt modelId="{6C485030-F5BC-46C6-B801-C87819D0AECB}" type="sibTrans" cxnId="{EBE4E2AA-9AE6-4AD1-A8EA-1E1A0AE4EE73}">
      <dgm:prSet/>
      <dgm:spPr/>
      <dgm:t>
        <a:bodyPr/>
        <a:lstStyle/>
        <a:p>
          <a:endParaRPr lang="en-IN"/>
        </a:p>
      </dgm:t>
    </dgm:pt>
    <dgm:pt modelId="{F20AC85D-724D-42A7-B261-0D5C74DE1C5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1" dirty="0"/>
            <a:t>Text Files</a:t>
          </a:r>
          <a:endParaRPr lang="en-IN" b="1" dirty="0"/>
        </a:p>
      </dgm:t>
    </dgm:pt>
    <dgm:pt modelId="{C110162F-53CB-4A09-8906-1CC3111404E0}" type="parTrans" cxnId="{037A3927-97BC-4DF7-A3E2-1C4BA6667DAF}">
      <dgm:prSet/>
      <dgm:spPr/>
      <dgm:t>
        <a:bodyPr/>
        <a:lstStyle/>
        <a:p>
          <a:endParaRPr lang="en-IN"/>
        </a:p>
      </dgm:t>
    </dgm:pt>
    <dgm:pt modelId="{A3E88878-D7C0-4504-8868-0D38FD1737BD}" type="sibTrans" cxnId="{037A3927-97BC-4DF7-A3E2-1C4BA6667DAF}">
      <dgm:prSet/>
      <dgm:spPr/>
      <dgm:t>
        <a:bodyPr/>
        <a:lstStyle/>
        <a:p>
          <a:endParaRPr lang="en-IN"/>
        </a:p>
      </dgm:t>
    </dgm:pt>
    <dgm:pt modelId="{11C858FA-8E87-429F-B0B5-B87986C92723}">
      <dgm:prSet phldrT="[Text]" custT="1"/>
      <dgm:spPr>
        <a:solidFill>
          <a:srgbClr val="001236"/>
        </a:solidFill>
      </dgm:spPr>
      <dgm:t>
        <a:bodyPr/>
        <a:lstStyle/>
        <a:p>
          <a:pPr algn="ctr"/>
          <a:endParaRPr lang="en-US" sz="1700" dirty="0">
            <a:latin typeface="Arial Rounded MT Bold" panose="020F0704030504030204" pitchFamily="34" charset="0"/>
          </a:endParaRPr>
        </a:p>
        <a:p>
          <a:pPr algn="ctr"/>
          <a:r>
            <a:rPr lang="en-US" sz="1800" dirty="0">
              <a:latin typeface="Arial Rounded MT Bold" panose="020F0704030504030204" pitchFamily="34" charset="0"/>
            </a:rPr>
            <a:t>Types of Files</a:t>
          </a:r>
          <a:endParaRPr lang="en-IN" sz="1800" dirty="0">
            <a:latin typeface="Arial Rounded MT Bold" panose="020F0704030504030204" pitchFamily="34" charset="0"/>
          </a:endParaRPr>
        </a:p>
      </dgm:t>
    </dgm:pt>
    <dgm:pt modelId="{A533CFEF-2D2F-4705-916B-BD2CE8EFAE4D}" type="parTrans" cxnId="{E7247E87-C1CC-4F0A-9FF9-DD98F890335E}">
      <dgm:prSet/>
      <dgm:spPr/>
      <dgm:t>
        <a:bodyPr/>
        <a:lstStyle/>
        <a:p>
          <a:endParaRPr lang="en-IN"/>
        </a:p>
      </dgm:t>
    </dgm:pt>
    <dgm:pt modelId="{A7A634DF-5540-4CAC-B49F-12345C48B46E}" type="sibTrans" cxnId="{E7247E87-C1CC-4F0A-9FF9-DD98F890335E}">
      <dgm:prSet/>
      <dgm:spPr/>
      <dgm:t>
        <a:bodyPr/>
        <a:lstStyle/>
        <a:p>
          <a:endParaRPr lang="en-IN"/>
        </a:p>
      </dgm:t>
    </dgm:pt>
    <dgm:pt modelId="{D06FF136-6FCF-4581-8452-905223CCB323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1" dirty="0"/>
            <a:t>Binary Files</a:t>
          </a:r>
          <a:endParaRPr lang="en-IN" b="1" dirty="0"/>
        </a:p>
      </dgm:t>
    </dgm:pt>
    <dgm:pt modelId="{EAC01669-CC89-43A4-95C1-CA397ED5A95D}" type="parTrans" cxnId="{71A7C99D-A3D0-42C3-9DF9-93902C198715}">
      <dgm:prSet/>
      <dgm:spPr/>
      <dgm:t>
        <a:bodyPr/>
        <a:lstStyle/>
        <a:p>
          <a:endParaRPr lang="en-IN"/>
        </a:p>
      </dgm:t>
    </dgm:pt>
    <dgm:pt modelId="{4E4538A7-F287-4E95-9F1F-501195353A9E}" type="sibTrans" cxnId="{71A7C99D-A3D0-42C3-9DF9-93902C198715}">
      <dgm:prSet/>
      <dgm:spPr/>
      <dgm:t>
        <a:bodyPr/>
        <a:lstStyle/>
        <a:p>
          <a:endParaRPr lang="en-IN"/>
        </a:p>
      </dgm:t>
    </dgm:pt>
    <dgm:pt modelId="{0F42163C-D2C2-47D0-9A51-BDD208BFDA03}" type="pres">
      <dgm:prSet presAssocID="{E3979E1C-6BBD-4ED0-9F3A-585D9CCDC6C0}" presName="compositeShape" presStyleCnt="0">
        <dgm:presLayoutVars>
          <dgm:chMax val="9"/>
          <dgm:dir/>
          <dgm:resizeHandles val="exact"/>
        </dgm:presLayoutVars>
      </dgm:prSet>
      <dgm:spPr/>
    </dgm:pt>
    <dgm:pt modelId="{A5269D67-721D-4BD7-AAED-D7BFBE53A314}" type="pres">
      <dgm:prSet presAssocID="{E3979E1C-6BBD-4ED0-9F3A-585D9CCDC6C0}" presName="triangle1" presStyleLbl="node1" presStyleIdx="0" presStyleCnt="4">
        <dgm:presLayoutVars>
          <dgm:bulletEnabled val="1"/>
        </dgm:presLayoutVars>
      </dgm:prSet>
      <dgm:spPr/>
    </dgm:pt>
    <dgm:pt modelId="{E4EE2545-7374-458D-BA01-9F74FE170629}" type="pres">
      <dgm:prSet presAssocID="{E3979E1C-6BBD-4ED0-9F3A-585D9CCDC6C0}" presName="triangle2" presStyleLbl="node1" presStyleIdx="1" presStyleCnt="4">
        <dgm:presLayoutVars>
          <dgm:bulletEnabled val="1"/>
        </dgm:presLayoutVars>
      </dgm:prSet>
      <dgm:spPr/>
    </dgm:pt>
    <dgm:pt modelId="{587D3D80-FD25-4222-8A9F-12346E57171F}" type="pres">
      <dgm:prSet presAssocID="{E3979E1C-6BBD-4ED0-9F3A-585D9CCDC6C0}" presName="triangle3" presStyleLbl="node1" presStyleIdx="2" presStyleCnt="4">
        <dgm:presLayoutVars>
          <dgm:bulletEnabled val="1"/>
        </dgm:presLayoutVars>
      </dgm:prSet>
      <dgm:spPr/>
    </dgm:pt>
    <dgm:pt modelId="{DDC2181E-B70C-4360-95F6-063FFD6C996B}" type="pres">
      <dgm:prSet presAssocID="{E3979E1C-6BBD-4ED0-9F3A-585D9CCDC6C0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037A3927-97BC-4DF7-A3E2-1C4BA6667DAF}" srcId="{E3979E1C-6BBD-4ED0-9F3A-585D9CCDC6C0}" destId="{F20AC85D-724D-42A7-B261-0D5C74DE1C54}" srcOrd="1" destOrd="0" parTransId="{C110162F-53CB-4A09-8906-1CC3111404E0}" sibTransId="{A3E88878-D7C0-4504-8868-0D38FD1737BD}"/>
    <dgm:cxn modelId="{131E3C29-32C7-451E-8EFA-12AA6C91A44B}" type="presOf" srcId="{11C858FA-8E87-429F-B0B5-B87986C92723}" destId="{587D3D80-FD25-4222-8A9F-12346E57171F}" srcOrd="0" destOrd="0" presId="urn:microsoft.com/office/officeart/2005/8/layout/pyramid4"/>
    <dgm:cxn modelId="{706D475D-9818-4574-90A7-DF5EE7EA0697}" type="presOf" srcId="{D06FF136-6FCF-4581-8452-905223CCB323}" destId="{DDC2181E-B70C-4360-95F6-063FFD6C996B}" srcOrd="0" destOrd="0" presId="urn:microsoft.com/office/officeart/2005/8/layout/pyramid4"/>
    <dgm:cxn modelId="{E7247E87-C1CC-4F0A-9FF9-DD98F890335E}" srcId="{E3979E1C-6BBD-4ED0-9F3A-585D9CCDC6C0}" destId="{11C858FA-8E87-429F-B0B5-B87986C92723}" srcOrd="2" destOrd="0" parTransId="{A533CFEF-2D2F-4705-916B-BD2CE8EFAE4D}" sibTransId="{A7A634DF-5540-4CAC-B49F-12345C48B46E}"/>
    <dgm:cxn modelId="{5464058C-3A7E-46FD-ABC6-032AD9B50F4F}" type="presOf" srcId="{E3979E1C-6BBD-4ED0-9F3A-585D9CCDC6C0}" destId="{0F42163C-D2C2-47D0-9A51-BDD208BFDA03}" srcOrd="0" destOrd="0" presId="urn:microsoft.com/office/officeart/2005/8/layout/pyramid4"/>
    <dgm:cxn modelId="{71A7C99D-A3D0-42C3-9DF9-93902C198715}" srcId="{E3979E1C-6BBD-4ED0-9F3A-585D9CCDC6C0}" destId="{D06FF136-6FCF-4581-8452-905223CCB323}" srcOrd="3" destOrd="0" parTransId="{EAC01669-CC89-43A4-95C1-CA397ED5A95D}" sibTransId="{4E4538A7-F287-4E95-9F1F-501195353A9E}"/>
    <dgm:cxn modelId="{EBE4E2AA-9AE6-4AD1-A8EA-1E1A0AE4EE73}" srcId="{E3979E1C-6BBD-4ED0-9F3A-585D9CCDC6C0}" destId="{FEC031D0-D42D-439A-BB67-2EBAC6470D1C}" srcOrd="0" destOrd="0" parTransId="{8BE29BD8-41FF-469E-9286-12129ECD92EC}" sibTransId="{6C485030-F5BC-46C6-B801-C87819D0AECB}"/>
    <dgm:cxn modelId="{16A490CA-EBA8-47E8-A1BA-F637B0D3D6BF}" type="presOf" srcId="{FEC031D0-D42D-439A-BB67-2EBAC6470D1C}" destId="{A5269D67-721D-4BD7-AAED-D7BFBE53A314}" srcOrd="0" destOrd="0" presId="urn:microsoft.com/office/officeart/2005/8/layout/pyramid4"/>
    <dgm:cxn modelId="{E9DBF2CB-6F8C-41AA-A0B7-313B6D884CC2}" type="presOf" srcId="{F20AC85D-724D-42A7-B261-0D5C74DE1C54}" destId="{E4EE2545-7374-458D-BA01-9F74FE170629}" srcOrd="0" destOrd="0" presId="urn:microsoft.com/office/officeart/2005/8/layout/pyramid4"/>
    <dgm:cxn modelId="{AB52A37D-F52A-456C-9006-D14871E3A6CC}" type="presParOf" srcId="{0F42163C-D2C2-47D0-9A51-BDD208BFDA03}" destId="{A5269D67-721D-4BD7-AAED-D7BFBE53A314}" srcOrd="0" destOrd="0" presId="urn:microsoft.com/office/officeart/2005/8/layout/pyramid4"/>
    <dgm:cxn modelId="{ABFE27A9-9761-4E92-96EC-183C1A5C529C}" type="presParOf" srcId="{0F42163C-D2C2-47D0-9A51-BDD208BFDA03}" destId="{E4EE2545-7374-458D-BA01-9F74FE170629}" srcOrd="1" destOrd="0" presId="urn:microsoft.com/office/officeart/2005/8/layout/pyramid4"/>
    <dgm:cxn modelId="{AE86AEC1-5AA2-4711-BF1D-51A0B52BE6D5}" type="presParOf" srcId="{0F42163C-D2C2-47D0-9A51-BDD208BFDA03}" destId="{587D3D80-FD25-4222-8A9F-12346E57171F}" srcOrd="2" destOrd="0" presId="urn:microsoft.com/office/officeart/2005/8/layout/pyramid4"/>
    <dgm:cxn modelId="{E4C71552-08C1-4C2D-867F-CB983E762133}" type="presParOf" srcId="{0F42163C-D2C2-47D0-9A51-BDD208BFDA03}" destId="{DDC2181E-B70C-4360-95F6-063FFD6C996B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B1A78-C6C1-4164-A3D8-9DECF6A4C5B2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FDB051E6-9210-4DC4-B255-2F5B6316D111}">
      <dgm:prSet phldrT="[Text]"/>
      <dgm:spPr>
        <a:solidFill>
          <a:srgbClr val="001236"/>
        </a:solidFill>
        <a:ln>
          <a:solidFill>
            <a:schemeClr val="accent1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/>
            <a:t>Importance of file handling</a:t>
          </a:r>
          <a:endParaRPr lang="en-IN" dirty="0"/>
        </a:p>
      </dgm:t>
    </dgm:pt>
    <dgm:pt modelId="{48111AE4-4CD1-486C-8B4C-8F32326762FA}" type="parTrans" cxnId="{3814ECBE-2F4A-4404-940B-DA3ADE6CA952}">
      <dgm:prSet/>
      <dgm:spPr/>
      <dgm:t>
        <a:bodyPr/>
        <a:lstStyle/>
        <a:p>
          <a:endParaRPr lang="en-IN"/>
        </a:p>
      </dgm:t>
    </dgm:pt>
    <dgm:pt modelId="{4E1FF12E-E9AD-4C20-8207-77B8C216C0EB}" type="sibTrans" cxnId="{3814ECBE-2F4A-4404-940B-DA3ADE6CA952}">
      <dgm:prSet/>
      <dgm:spPr/>
      <dgm:t>
        <a:bodyPr/>
        <a:lstStyle/>
        <a:p>
          <a:endParaRPr lang="en-IN"/>
        </a:p>
      </dgm:t>
    </dgm:pt>
    <dgm:pt modelId="{EB8577C6-0294-4EA2-A410-FA52F150E7AB}">
      <dgm:prSet phldrT="[Text]"/>
      <dgm:spPr>
        <a:solidFill>
          <a:srgbClr val="001236"/>
        </a:solidFill>
        <a:ln>
          <a:solidFill>
            <a:schemeClr val="accent1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/>
            <a:t>Opening, reading, writing to and appending to text files</a:t>
          </a:r>
          <a:endParaRPr lang="en-IN" dirty="0"/>
        </a:p>
      </dgm:t>
    </dgm:pt>
    <dgm:pt modelId="{0AC58648-4BC1-46C7-8219-BC1D3F580BD1}" type="parTrans" cxnId="{8B7DC65C-B1A4-44F4-849A-C42A4A45CD03}">
      <dgm:prSet/>
      <dgm:spPr/>
      <dgm:t>
        <a:bodyPr/>
        <a:lstStyle/>
        <a:p>
          <a:endParaRPr lang="en-IN"/>
        </a:p>
      </dgm:t>
    </dgm:pt>
    <dgm:pt modelId="{7B1DB203-2511-4EFD-BB3E-0E88232059CD}" type="sibTrans" cxnId="{8B7DC65C-B1A4-44F4-849A-C42A4A45CD03}">
      <dgm:prSet/>
      <dgm:spPr/>
      <dgm:t>
        <a:bodyPr/>
        <a:lstStyle/>
        <a:p>
          <a:endParaRPr lang="en-IN"/>
        </a:p>
      </dgm:t>
    </dgm:pt>
    <dgm:pt modelId="{9CE14E0B-AEE4-4919-94D6-8B816784E467}">
      <dgm:prSet phldrT="[Text]"/>
      <dgm:spPr>
        <a:solidFill>
          <a:srgbClr val="001236"/>
        </a:solidFill>
        <a:ln>
          <a:solidFill>
            <a:schemeClr val="accent1"/>
          </a:solidFill>
        </a:ln>
      </dgm:spPr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/>
            <a:t>Working with binary files</a:t>
          </a:r>
          <a:endParaRPr lang="en-IN" dirty="0"/>
        </a:p>
      </dgm:t>
    </dgm:pt>
    <dgm:pt modelId="{B7990205-E4AB-42BB-AA0D-E443D0CC6D27}" type="parTrans" cxnId="{2CC4DBE3-4CAA-45EE-9483-06A3A7C1DA3A}">
      <dgm:prSet/>
      <dgm:spPr/>
      <dgm:t>
        <a:bodyPr/>
        <a:lstStyle/>
        <a:p>
          <a:endParaRPr lang="en-IN"/>
        </a:p>
      </dgm:t>
    </dgm:pt>
    <dgm:pt modelId="{1B078880-AE87-414A-9B15-0868F39CB698}" type="sibTrans" cxnId="{2CC4DBE3-4CAA-45EE-9483-06A3A7C1DA3A}">
      <dgm:prSet/>
      <dgm:spPr/>
      <dgm:t>
        <a:bodyPr/>
        <a:lstStyle/>
        <a:p>
          <a:endParaRPr lang="en-IN"/>
        </a:p>
      </dgm:t>
    </dgm:pt>
    <dgm:pt modelId="{F1365009-69D5-480A-A706-4BEB382E5F37}" type="pres">
      <dgm:prSet presAssocID="{32FB1A78-C6C1-4164-A3D8-9DECF6A4C5B2}" presName="Name0" presStyleCnt="0">
        <dgm:presLayoutVars>
          <dgm:chMax val="7"/>
          <dgm:chPref val="7"/>
          <dgm:dir/>
        </dgm:presLayoutVars>
      </dgm:prSet>
      <dgm:spPr/>
    </dgm:pt>
    <dgm:pt modelId="{17954181-BB3B-439A-BD71-1B63649F5B72}" type="pres">
      <dgm:prSet presAssocID="{32FB1A78-C6C1-4164-A3D8-9DECF6A4C5B2}" presName="Name1" presStyleCnt="0"/>
      <dgm:spPr/>
    </dgm:pt>
    <dgm:pt modelId="{ABEA999D-355A-4223-9ADE-446C264294DE}" type="pres">
      <dgm:prSet presAssocID="{32FB1A78-C6C1-4164-A3D8-9DECF6A4C5B2}" presName="cycle" presStyleCnt="0"/>
      <dgm:spPr/>
    </dgm:pt>
    <dgm:pt modelId="{6BD040DA-CFF7-46B2-828C-63134A517E07}" type="pres">
      <dgm:prSet presAssocID="{32FB1A78-C6C1-4164-A3D8-9DECF6A4C5B2}" presName="srcNode" presStyleLbl="node1" presStyleIdx="0" presStyleCnt="3"/>
      <dgm:spPr/>
    </dgm:pt>
    <dgm:pt modelId="{A90548BC-2D3D-4F38-A93B-08F4948354B5}" type="pres">
      <dgm:prSet presAssocID="{32FB1A78-C6C1-4164-A3D8-9DECF6A4C5B2}" presName="conn" presStyleLbl="parChTrans1D2" presStyleIdx="0" presStyleCnt="1"/>
      <dgm:spPr/>
    </dgm:pt>
    <dgm:pt modelId="{5553A620-3BEA-4BE5-9896-C92421489750}" type="pres">
      <dgm:prSet presAssocID="{32FB1A78-C6C1-4164-A3D8-9DECF6A4C5B2}" presName="extraNode" presStyleLbl="node1" presStyleIdx="0" presStyleCnt="3"/>
      <dgm:spPr/>
    </dgm:pt>
    <dgm:pt modelId="{588AADD2-7525-4C9F-8CAA-E69F0E06287C}" type="pres">
      <dgm:prSet presAssocID="{32FB1A78-C6C1-4164-A3D8-9DECF6A4C5B2}" presName="dstNode" presStyleLbl="node1" presStyleIdx="0" presStyleCnt="3"/>
      <dgm:spPr/>
    </dgm:pt>
    <dgm:pt modelId="{A0EAFB55-8BB3-4F76-B81D-6F8B7BEDB8B6}" type="pres">
      <dgm:prSet presAssocID="{FDB051E6-9210-4DC4-B255-2F5B6316D111}" presName="text_1" presStyleLbl="node1" presStyleIdx="0" presStyleCnt="3">
        <dgm:presLayoutVars>
          <dgm:bulletEnabled val="1"/>
        </dgm:presLayoutVars>
      </dgm:prSet>
      <dgm:spPr/>
    </dgm:pt>
    <dgm:pt modelId="{BA32591C-90C8-4AE6-AA9C-AFCDB1A1E238}" type="pres">
      <dgm:prSet presAssocID="{FDB051E6-9210-4DC4-B255-2F5B6316D111}" presName="accent_1" presStyleCnt="0"/>
      <dgm:spPr/>
    </dgm:pt>
    <dgm:pt modelId="{53EA077E-6AFB-4B7E-ACDD-1200980C5ED6}" type="pres">
      <dgm:prSet presAssocID="{FDB051E6-9210-4DC4-B255-2F5B6316D111}" presName="accentRepeatNode" presStyleLbl="solidFgAcc1" presStyleIdx="0" presStyleCnt="3"/>
      <dgm:spPr>
        <a:solidFill>
          <a:schemeClr val="accent5">
            <a:lumMod val="40000"/>
            <a:lumOff val="60000"/>
          </a:schemeClr>
        </a:solidFill>
        <a:ln>
          <a:solidFill>
            <a:schemeClr val="accent1"/>
          </a:solidFill>
        </a:ln>
      </dgm:spPr>
    </dgm:pt>
    <dgm:pt modelId="{9F9BB57E-6479-4EDD-8060-5F8040B880DD}" type="pres">
      <dgm:prSet presAssocID="{EB8577C6-0294-4EA2-A410-FA52F150E7AB}" presName="text_2" presStyleLbl="node1" presStyleIdx="1" presStyleCnt="3">
        <dgm:presLayoutVars>
          <dgm:bulletEnabled val="1"/>
        </dgm:presLayoutVars>
      </dgm:prSet>
      <dgm:spPr/>
    </dgm:pt>
    <dgm:pt modelId="{AD3AAC77-2A61-4598-B89C-AE4963C16B76}" type="pres">
      <dgm:prSet presAssocID="{EB8577C6-0294-4EA2-A410-FA52F150E7AB}" presName="accent_2" presStyleCnt="0"/>
      <dgm:spPr/>
    </dgm:pt>
    <dgm:pt modelId="{70D0CBC2-A8AB-41AA-B173-BBF0DE0A67B6}" type="pres">
      <dgm:prSet presAssocID="{EB8577C6-0294-4EA2-A410-FA52F150E7AB}" presName="accentRepeatNode" presStyleLbl="solidFgAcc1" presStyleIdx="1" presStyleCnt="3"/>
      <dgm:spPr>
        <a:solidFill>
          <a:schemeClr val="accent5">
            <a:lumMod val="40000"/>
            <a:lumOff val="60000"/>
          </a:schemeClr>
        </a:solidFill>
        <a:ln>
          <a:solidFill>
            <a:schemeClr val="accent1"/>
          </a:solidFill>
        </a:ln>
      </dgm:spPr>
    </dgm:pt>
    <dgm:pt modelId="{6CEB193D-3794-417B-B3B3-5918E2D40072}" type="pres">
      <dgm:prSet presAssocID="{9CE14E0B-AEE4-4919-94D6-8B816784E467}" presName="text_3" presStyleLbl="node1" presStyleIdx="2" presStyleCnt="3">
        <dgm:presLayoutVars>
          <dgm:bulletEnabled val="1"/>
        </dgm:presLayoutVars>
      </dgm:prSet>
      <dgm:spPr/>
    </dgm:pt>
    <dgm:pt modelId="{DDAFE916-E955-47BB-B473-EFC28001E6C8}" type="pres">
      <dgm:prSet presAssocID="{9CE14E0B-AEE4-4919-94D6-8B816784E467}" presName="accent_3" presStyleCnt="0"/>
      <dgm:spPr/>
    </dgm:pt>
    <dgm:pt modelId="{9D982850-27EB-46F8-B3D7-47A50B255FF5}" type="pres">
      <dgm:prSet presAssocID="{9CE14E0B-AEE4-4919-94D6-8B816784E467}" presName="accentRepeatNode" presStyleLbl="solidFgAcc1" presStyleIdx="2" presStyleCnt="3"/>
      <dgm:spPr>
        <a:solidFill>
          <a:schemeClr val="accent5">
            <a:lumMod val="40000"/>
            <a:lumOff val="60000"/>
          </a:schemeClr>
        </a:solidFill>
        <a:ln>
          <a:solidFill>
            <a:schemeClr val="accent1"/>
          </a:solidFill>
        </a:ln>
      </dgm:spPr>
    </dgm:pt>
  </dgm:ptLst>
  <dgm:cxnLst>
    <dgm:cxn modelId="{80EF7B16-7D90-46D2-A287-8AB9399B3285}" type="presOf" srcId="{EB8577C6-0294-4EA2-A410-FA52F150E7AB}" destId="{9F9BB57E-6479-4EDD-8060-5F8040B880DD}" srcOrd="0" destOrd="0" presId="urn:microsoft.com/office/officeart/2008/layout/VerticalCurvedList"/>
    <dgm:cxn modelId="{8B7DC65C-B1A4-44F4-849A-C42A4A45CD03}" srcId="{32FB1A78-C6C1-4164-A3D8-9DECF6A4C5B2}" destId="{EB8577C6-0294-4EA2-A410-FA52F150E7AB}" srcOrd="1" destOrd="0" parTransId="{0AC58648-4BC1-46C7-8219-BC1D3F580BD1}" sibTransId="{7B1DB203-2511-4EFD-BB3E-0E88232059CD}"/>
    <dgm:cxn modelId="{86169C4D-E14E-48E5-A5DC-6615F1A5D5F7}" type="presOf" srcId="{9CE14E0B-AEE4-4919-94D6-8B816784E467}" destId="{6CEB193D-3794-417B-B3B3-5918E2D40072}" srcOrd="0" destOrd="0" presId="urn:microsoft.com/office/officeart/2008/layout/VerticalCurvedList"/>
    <dgm:cxn modelId="{ED260493-4560-4A58-B915-437ABFF322E8}" type="presOf" srcId="{32FB1A78-C6C1-4164-A3D8-9DECF6A4C5B2}" destId="{F1365009-69D5-480A-A706-4BEB382E5F37}" srcOrd="0" destOrd="0" presId="urn:microsoft.com/office/officeart/2008/layout/VerticalCurvedList"/>
    <dgm:cxn modelId="{3E29C59F-972B-4130-8DD8-692E5472670B}" type="presOf" srcId="{FDB051E6-9210-4DC4-B255-2F5B6316D111}" destId="{A0EAFB55-8BB3-4F76-B81D-6F8B7BEDB8B6}" srcOrd="0" destOrd="0" presId="urn:microsoft.com/office/officeart/2008/layout/VerticalCurvedList"/>
    <dgm:cxn modelId="{3814ECBE-2F4A-4404-940B-DA3ADE6CA952}" srcId="{32FB1A78-C6C1-4164-A3D8-9DECF6A4C5B2}" destId="{FDB051E6-9210-4DC4-B255-2F5B6316D111}" srcOrd="0" destOrd="0" parTransId="{48111AE4-4CD1-486C-8B4C-8F32326762FA}" sibTransId="{4E1FF12E-E9AD-4C20-8207-77B8C216C0EB}"/>
    <dgm:cxn modelId="{9B8228E1-933A-4BA7-B587-44192BD46114}" type="presOf" srcId="{4E1FF12E-E9AD-4C20-8207-77B8C216C0EB}" destId="{A90548BC-2D3D-4F38-A93B-08F4948354B5}" srcOrd="0" destOrd="0" presId="urn:microsoft.com/office/officeart/2008/layout/VerticalCurvedList"/>
    <dgm:cxn modelId="{2CC4DBE3-4CAA-45EE-9483-06A3A7C1DA3A}" srcId="{32FB1A78-C6C1-4164-A3D8-9DECF6A4C5B2}" destId="{9CE14E0B-AEE4-4919-94D6-8B816784E467}" srcOrd="2" destOrd="0" parTransId="{B7990205-E4AB-42BB-AA0D-E443D0CC6D27}" sibTransId="{1B078880-AE87-414A-9B15-0868F39CB698}"/>
    <dgm:cxn modelId="{255642E4-8090-4E8C-AF14-5A1DC4D288E2}" type="presParOf" srcId="{F1365009-69D5-480A-A706-4BEB382E5F37}" destId="{17954181-BB3B-439A-BD71-1B63649F5B72}" srcOrd="0" destOrd="0" presId="urn:microsoft.com/office/officeart/2008/layout/VerticalCurvedList"/>
    <dgm:cxn modelId="{8E36A504-5DE4-43FF-B2E1-CD031013D2D6}" type="presParOf" srcId="{17954181-BB3B-439A-BD71-1B63649F5B72}" destId="{ABEA999D-355A-4223-9ADE-446C264294DE}" srcOrd="0" destOrd="0" presId="urn:microsoft.com/office/officeart/2008/layout/VerticalCurvedList"/>
    <dgm:cxn modelId="{DB04F74C-31BD-4D9A-9CE1-8339C6DDB1E9}" type="presParOf" srcId="{ABEA999D-355A-4223-9ADE-446C264294DE}" destId="{6BD040DA-CFF7-46B2-828C-63134A517E07}" srcOrd="0" destOrd="0" presId="urn:microsoft.com/office/officeart/2008/layout/VerticalCurvedList"/>
    <dgm:cxn modelId="{034F9661-9EF5-40F0-B409-562D3F55D213}" type="presParOf" srcId="{ABEA999D-355A-4223-9ADE-446C264294DE}" destId="{A90548BC-2D3D-4F38-A93B-08F4948354B5}" srcOrd="1" destOrd="0" presId="urn:microsoft.com/office/officeart/2008/layout/VerticalCurvedList"/>
    <dgm:cxn modelId="{F02A4B1E-A60B-4BE4-9496-4514AF80EBE7}" type="presParOf" srcId="{ABEA999D-355A-4223-9ADE-446C264294DE}" destId="{5553A620-3BEA-4BE5-9896-C92421489750}" srcOrd="2" destOrd="0" presId="urn:microsoft.com/office/officeart/2008/layout/VerticalCurvedList"/>
    <dgm:cxn modelId="{87789DC9-EDF6-47EE-A511-A772BE499EA4}" type="presParOf" srcId="{ABEA999D-355A-4223-9ADE-446C264294DE}" destId="{588AADD2-7525-4C9F-8CAA-E69F0E06287C}" srcOrd="3" destOrd="0" presId="urn:microsoft.com/office/officeart/2008/layout/VerticalCurvedList"/>
    <dgm:cxn modelId="{BD9FAAE0-37C1-4E7F-9233-3E3C53B6AD12}" type="presParOf" srcId="{17954181-BB3B-439A-BD71-1B63649F5B72}" destId="{A0EAFB55-8BB3-4F76-B81D-6F8B7BEDB8B6}" srcOrd="1" destOrd="0" presId="urn:microsoft.com/office/officeart/2008/layout/VerticalCurvedList"/>
    <dgm:cxn modelId="{3357047C-A7D0-42CE-9B78-5D435C76A964}" type="presParOf" srcId="{17954181-BB3B-439A-BD71-1B63649F5B72}" destId="{BA32591C-90C8-4AE6-AA9C-AFCDB1A1E238}" srcOrd="2" destOrd="0" presId="urn:microsoft.com/office/officeart/2008/layout/VerticalCurvedList"/>
    <dgm:cxn modelId="{6ED8475E-FA6D-4928-8C5D-808B1FDA5205}" type="presParOf" srcId="{BA32591C-90C8-4AE6-AA9C-AFCDB1A1E238}" destId="{53EA077E-6AFB-4B7E-ACDD-1200980C5ED6}" srcOrd="0" destOrd="0" presId="urn:microsoft.com/office/officeart/2008/layout/VerticalCurvedList"/>
    <dgm:cxn modelId="{3CCBD7CE-0D12-4702-9742-E2402F78A564}" type="presParOf" srcId="{17954181-BB3B-439A-BD71-1B63649F5B72}" destId="{9F9BB57E-6479-4EDD-8060-5F8040B880DD}" srcOrd="3" destOrd="0" presId="urn:microsoft.com/office/officeart/2008/layout/VerticalCurvedList"/>
    <dgm:cxn modelId="{50804A99-7A98-4C12-8784-3F4570B8C234}" type="presParOf" srcId="{17954181-BB3B-439A-BD71-1B63649F5B72}" destId="{AD3AAC77-2A61-4598-B89C-AE4963C16B76}" srcOrd="4" destOrd="0" presId="urn:microsoft.com/office/officeart/2008/layout/VerticalCurvedList"/>
    <dgm:cxn modelId="{504CFB2A-1B16-4F49-A9A8-C354DF522BE2}" type="presParOf" srcId="{AD3AAC77-2A61-4598-B89C-AE4963C16B76}" destId="{70D0CBC2-A8AB-41AA-B173-BBF0DE0A67B6}" srcOrd="0" destOrd="0" presId="urn:microsoft.com/office/officeart/2008/layout/VerticalCurvedList"/>
    <dgm:cxn modelId="{5DE2F567-E9A3-40AA-9D57-1981CFE1030A}" type="presParOf" srcId="{17954181-BB3B-439A-BD71-1B63649F5B72}" destId="{6CEB193D-3794-417B-B3B3-5918E2D40072}" srcOrd="5" destOrd="0" presId="urn:microsoft.com/office/officeart/2008/layout/VerticalCurvedList"/>
    <dgm:cxn modelId="{F10D6AD0-1705-4B7F-A7C4-B98B01EB8ED5}" type="presParOf" srcId="{17954181-BB3B-439A-BD71-1B63649F5B72}" destId="{DDAFE916-E955-47BB-B473-EFC28001E6C8}" srcOrd="6" destOrd="0" presId="urn:microsoft.com/office/officeart/2008/layout/VerticalCurvedList"/>
    <dgm:cxn modelId="{A3A86FC6-E798-4B1F-B5E2-B87CCC2832E5}" type="presParOf" srcId="{DDAFE916-E955-47BB-B473-EFC28001E6C8}" destId="{9D982850-27EB-46F8-B3D7-47A50B255FF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69D67-721D-4BD7-AAED-D7BFBE53A314}">
      <dsp:nvSpPr>
        <dsp:cNvPr id="0" name=""/>
        <dsp:cNvSpPr/>
      </dsp:nvSpPr>
      <dsp:spPr>
        <a:xfrm>
          <a:off x="979027" y="0"/>
          <a:ext cx="1611812" cy="1611812"/>
        </a:xfrm>
        <a:prstGeom prst="triangl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CSV Files</a:t>
          </a:r>
          <a:endParaRPr lang="en-IN" sz="1900" b="1" kern="1200" dirty="0"/>
        </a:p>
      </dsp:txBody>
      <dsp:txXfrm>
        <a:off x="1381980" y="805906"/>
        <a:ext cx="805906" cy="805906"/>
      </dsp:txXfrm>
    </dsp:sp>
    <dsp:sp modelId="{E4EE2545-7374-458D-BA01-9F74FE170629}">
      <dsp:nvSpPr>
        <dsp:cNvPr id="0" name=""/>
        <dsp:cNvSpPr/>
      </dsp:nvSpPr>
      <dsp:spPr>
        <a:xfrm>
          <a:off x="173121" y="1611812"/>
          <a:ext cx="1611812" cy="1611812"/>
        </a:xfrm>
        <a:prstGeom prst="triangl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Text Files</a:t>
          </a:r>
          <a:endParaRPr lang="en-IN" sz="1900" b="1" kern="1200" dirty="0"/>
        </a:p>
      </dsp:txBody>
      <dsp:txXfrm>
        <a:off x="576074" y="2417718"/>
        <a:ext cx="805906" cy="805906"/>
      </dsp:txXfrm>
    </dsp:sp>
    <dsp:sp modelId="{587D3D80-FD25-4222-8A9F-12346E57171F}">
      <dsp:nvSpPr>
        <dsp:cNvPr id="0" name=""/>
        <dsp:cNvSpPr/>
      </dsp:nvSpPr>
      <dsp:spPr>
        <a:xfrm rot="10800000">
          <a:off x="979027" y="1611812"/>
          <a:ext cx="1611812" cy="1611812"/>
        </a:xfrm>
        <a:prstGeom prst="triangle">
          <a:avLst/>
        </a:prstGeom>
        <a:solidFill>
          <a:srgbClr val="001236"/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>
            <a:latin typeface="Arial Rounded MT Bold" panose="020F0704030504030204" pitchFamily="34" charset="0"/>
          </a:endParaRP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 Rounded MT Bold" panose="020F0704030504030204" pitchFamily="34" charset="0"/>
            </a:rPr>
            <a:t>Types of Files</a:t>
          </a:r>
          <a:endParaRPr lang="en-IN" sz="1800" kern="1200" dirty="0">
            <a:latin typeface="Arial Rounded MT Bold" panose="020F0704030504030204" pitchFamily="34" charset="0"/>
          </a:endParaRPr>
        </a:p>
      </dsp:txBody>
      <dsp:txXfrm rot="10800000">
        <a:off x="1381980" y="1611812"/>
        <a:ext cx="805906" cy="805906"/>
      </dsp:txXfrm>
    </dsp:sp>
    <dsp:sp modelId="{DDC2181E-B70C-4360-95F6-063FFD6C996B}">
      <dsp:nvSpPr>
        <dsp:cNvPr id="0" name=""/>
        <dsp:cNvSpPr/>
      </dsp:nvSpPr>
      <dsp:spPr>
        <a:xfrm>
          <a:off x="1784934" y="1611812"/>
          <a:ext cx="1611812" cy="1611812"/>
        </a:xfrm>
        <a:prstGeom prst="triangl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Binary Files</a:t>
          </a:r>
          <a:endParaRPr lang="en-IN" sz="1900" b="1" kern="1200" dirty="0"/>
        </a:p>
      </dsp:txBody>
      <dsp:txXfrm>
        <a:off x="2187887" y="2417718"/>
        <a:ext cx="805906" cy="8059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548BC-2D3D-4F38-A93B-08F4948354B5}">
      <dsp:nvSpPr>
        <dsp:cNvPr id="0" name=""/>
        <dsp:cNvSpPr/>
      </dsp:nvSpPr>
      <dsp:spPr>
        <a:xfrm>
          <a:off x="-5418680" y="-829814"/>
          <a:ext cx="6452739" cy="6452739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AFB55-8BB3-4F76-B81D-6F8B7BEDB8B6}">
      <dsp:nvSpPr>
        <dsp:cNvPr id="0" name=""/>
        <dsp:cNvSpPr/>
      </dsp:nvSpPr>
      <dsp:spPr>
        <a:xfrm>
          <a:off x="665283" y="479311"/>
          <a:ext cx="6307301" cy="958622"/>
        </a:xfrm>
        <a:prstGeom prst="rect">
          <a:avLst/>
        </a:prstGeom>
        <a:solidFill>
          <a:srgbClr val="001236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90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900" kern="1200" dirty="0"/>
            <a:t>Importance of file handling</a:t>
          </a:r>
          <a:endParaRPr lang="en-IN" sz="2900" kern="1200" dirty="0"/>
        </a:p>
      </dsp:txBody>
      <dsp:txXfrm>
        <a:off x="665283" y="479311"/>
        <a:ext cx="6307301" cy="958622"/>
      </dsp:txXfrm>
    </dsp:sp>
    <dsp:sp modelId="{53EA077E-6AFB-4B7E-ACDD-1200980C5ED6}">
      <dsp:nvSpPr>
        <dsp:cNvPr id="0" name=""/>
        <dsp:cNvSpPr/>
      </dsp:nvSpPr>
      <dsp:spPr>
        <a:xfrm>
          <a:off x="66144" y="359483"/>
          <a:ext cx="1198277" cy="1198277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BB57E-6479-4EDD-8060-5F8040B880DD}">
      <dsp:nvSpPr>
        <dsp:cNvPr id="0" name=""/>
        <dsp:cNvSpPr/>
      </dsp:nvSpPr>
      <dsp:spPr>
        <a:xfrm>
          <a:off x="1013742" y="1917244"/>
          <a:ext cx="5958842" cy="958622"/>
        </a:xfrm>
        <a:prstGeom prst="rect">
          <a:avLst/>
        </a:prstGeom>
        <a:solidFill>
          <a:srgbClr val="001236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90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900" kern="1200" dirty="0"/>
            <a:t>Opening, reading, writing to and appending to text files</a:t>
          </a:r>
          <a:endParaRPr lang="en-IN" sz="2900" kern="1200" dirty="0"/>
        </a:p>
      </dsp:txBody>
      <dsp:txXfrm>
        <a:off x="1013742" y="1917244"/>
        <a:ext cx="5958842" cy="958622"/>
      </dsp:txXfrm>
    </dsp:sp>
    <dsp:sp modelId="{70D0CBC2-A8AB-41AA-B173-BBF0DE0A67B6}">
      <dsp:nvSpPr>
        <dsp:cNvPr id="0" name=""/>
        <dsp:cNvSpPr/>
      </dsp:nvSpPr>
      <dsp:spPr>
        <a:xfrm>
          <a:off x="414604" y="1797416"/>
          <a:ext cx="1198277" cy="1198277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EB193D-3794-417B-B3B3-5918E2D40072}">
      <dsp:nvSpPr>
        <dsp:cNvPr id="0" name=""/>
        <dsp:cNvSpPr/>
      </dsp:nvSpPr>
      <dsp:spPr>
        <a:xfrm>
          <a:off x="665283" y="3355177"/>
          <a:ext cx="6307301" cy="958622"/>
        </a:xfrm>
        <a:prstGeom prst="rect">
          <a:avLst/>
        </a:prstGeom>
        <a:solidFill>
          <a:srgbClr val="001236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90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900" kern="1200" dirty="0"/>
            <a:t>Working with binary files</a:t>
          </a:r>
          <a:endParaRPr lang="en-IN" sz="2900" kern="1200" dirty="0"/>
        </a:p>
      </dsp:txBody>
      <dsp:txXfrm>
        <a:off x="665283" y="3355177"/>
        <a:ext cx="6307301" cy="958622"/>
      </dsp:txXfrm>
    </dsp:sp>
    <dsp:sp modelId="{9D982850-27EB-46F8-B3D7-47A50B255FF5}">
      <dsp:nvSpPr>
        <dsp:cNvPr id="0" name=""/>
        <dsp:cNvSpPr/>
      </dsp:nvSpPr>
      <dsp:spPr>
        <a:xfrm>
          <a:off x="66144" y="3235349"/>
          <a:ext cx="1198277" cy="1198277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0022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563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317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05608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549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301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087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574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756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834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6710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6FB6A-45B6-4EF2-B0D3-A4519334BD03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2463E-FB9C-4108-B32C-15EF212B6F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836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udermager.deviantart.com/art/New-York-City-by-Night-28452501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kpik.com/flash-sky-clouds-energy-thunderstorm-night-140053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7revenant.deviantart.com/art/TECH-A-wallpaper-1900x1080-31696842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mnews.com/the-dark-side-of-the-internet-of-things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7revenant.deviantart.com/art/TECH-A-wallpaper-1900x1080-316968423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python-programming-language-png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ilentjay76/8729503638/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reepngimg.com/png/24565-rose-image" TargetMode="Externa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6555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-geography.org/af/Geography/Asia/United_Arab_Emirates/Pictures/Downtown_Dubai/Downtown_Dubai_at_Night_1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allcoast.net/wiki/Brianna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30337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9B44D4-357D-436B-AB96-C731570C2C1A}"/>
              </a:ext>
            </a:extLst>
          </p:cNvPr>
          <p:cNvSpPr txBox="1"/>
          <p:nvPr/>
        </p:nvSpPr>
        <p:spPr>
          <a:xfrm>
            <a:off x="6205796" y="4399277"/>
            <a:ext cx="5755102" cy="2154436"/>
          </a:xfrm>
          <a:prstGeom prst="rect">
            <a:avLst/>
          </a:prstGeom>
          <a:solidFill>
            <a:srgbClr val="000000">
              <a:alpha val="52157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By:- Omaima Kamran</a:t>
            </a:r>
          </a:p>
          <a:p>
            <a:endParaRPr 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Roll No. 21/521</a:t>
            </a:r>
          </a:p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B.Sc. Physical Sciences with Computer Science</a:t>
            </a:r>
          </a:p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Maharaja Agrasen College</a:t>
            </a:r>
          </a:p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University of Delhi</a:t>
            </a:r>
          </a:p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  <a:p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Assigned by Professor </a:t>
            </a:r>
            <a:r>
              <a:rPr lang="en-I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Latesh</a:t>
            </a: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 </a:t>
            </a:r>
            <a:r>
              <a:rPr lang="en-IN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Kanoujia</a:t>
            </a:r>
            <a:endParaRPr lang="en-I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27F55E-C699-474B-B189-8CAFA7F136D6}"/>
              </a:ext>
            </a:extLst>
          </p:cNvPr>
          <p:cNvSpPr/>
          <p:nvPr/>
        </p:nvSpPr>
        <p:spPr>
          <a:xfrm>
            <a:off x="2721797" y="2360666"/>
            <a:ext cx="6361550" cy="1754326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FILE HANDLING</a:t>
            </a:r>
          </a:p>
          <a:p>
            <a:pPr algn="ctr"/>
            <a:r>
              <a:rPr lang="en-US" sz="540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(Part-II)</a:t>
            </a:r>
            <a:endParaRPr lang="en-US" sz="5400" b="0" cap="none" spc="0" dirty="0">
              <a:ln w="0"/>
              <a:solidFill>
                <a:schemeClr val="tx1">
                  <a:lumMod val="8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04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D3BDDF-F352-4E7C-9A1B-48215B31A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64" y="1148130"/>
            <a:ext cx="2943225" cy="146685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5AF918-6745-4DD3-9AAC-2BA997AEB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64" y="2911719"/>
            <a:ext cx="9944100" cy="33909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52AF2A-DA8F-46A2-A60E-DCAD9D0AF1EA}"/>
              </a:ext>
            </a:extLst>
          </p:cNvPr>
          <p:cNvSpPr txBox="1"/>
          <p:nvPr/>
        </p:nvSpPr>
        <p:spPr>
          <a:xfrm>
            <a:off x="421664" y="370715"/>
            <a:ext cx="2567721" cy="36933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 err="1"/>
              <a:t>readlines</a:t>
            </a:r>
            <a:r>
              <a:rPr lang="en-IN" sz="1800" b="1" dirty="0"/>
              <a:t>() method</a:t>
            </a:r>
            <a:r>
              <a:rPr lang="en-IN" sz="1800" dirty="0"/>
              <a:t> 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A74EF-6CAF-4CF2-A619-4ECC76B3D972}"/>
              </a:ext>
            </a:extLst>
          </p:cNvPr>
          <p:cNvSpPr txBox="1"/>
          <p:nvPr/>
        </p:nvSpPr>
        <p:spPr>
          <a:xfrm>
            <a:off x="10493080" y="5964065"/>
            <a:ext cx="780983" cy="33855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E5CA8-7CA3-4AE8-ADDB-8101384932E0}"/>
              </a:ext>
            </a:extLst>
          </p:cNvPr>
          <p:cNvSpPr txBox="1"/>
          <p:nvPr/>
        </p:nvSpPr>
        <p:spPr>
          <a:xfrm>
            <a:off x="3582132" y="2255519"/>
            <a:ext cx="601447" cy="33855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17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3E31D0-4676-4A65-8DA3-33B66A8DC9D1}"/>
              </a:ext>
            </a:extLst>
          </p:cNvPr>
          <p:cNvSpPr/>
          <p:nvPr/>
        </p:nvSpPr>
        <p:spPr>
          <a:xfrm>
            <a:off x="1579814" y="331482"/>
            <a:ext cx="861037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2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. Writing to a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75609-F077-46D5-9107-C57BE344D133}"/>
              </a:ext>
            </a:extLst>
          </p:cNvPr>
          <p:cNvSpPr txBox="1"/>
          <p:nvPr/>
        </p:nvSpPr>
        <p:spPr>
          <a:xfrm>
            <a:off x="7555586" y="1587016"/>
            <a:ext cx="4001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 </a:t>
            </a:r>
            <a:r>
              <a:rPr lang="en-US" b="1" dirty="0" err="1"/>
              <a:t>writelines</a:t>
            </a:r>
            <a:r>
              <a:rPr lang="en-US" b="1" dirty="0"/>
              <a:t>(</a:t>
            </a:r>
            <a:r>
              <a:rPr lang="en-US" b="1" dirty="0" err="1"/>
              <a:t>sequence_of_lines</a:t>
            </a:r>
            <a:r>
              <a:rPr lang="en-US" b="1" dirty="0"/>
              <a:t>) method : </a:t>
            </a:r>
            <a:r>
              <a:rPr lang="en-US" dirty="0"/>
              <a:t>Takes list of strings as parameter and adds to file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389DC-89A1-4021-9EF7-3EED67637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7" y="2510346"/>
            <a:ext cx="5337664" cy="2410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AC78A-B526-4FFD-B7DC-A259348FC04E}"/>
              </a:ext>
            </a:extLst>
          </p:cNvPr>
          <p:cNvSpPr txBox="1"/>
          <p:nvPr/>
        </p:nvSpPr>
        <p:spPr>
          <a:xfrm>
            <a:off x="-594020" y="1710127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052330-54A4-44B4-B0F2-E8DC49EA081B}"/>
              </a:ext>
            </a:extLst>
          </p:cNvPr>
          <p:cNvSpPr txBox="1"/>
          <p:nvPr/>
        </p:nvSpPr>
        <p:spPr>
          <a:xfrm>
            <a:off x="466386" y="1556238"/>
            <a:ext cx="52574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b="1" dirty="0"/>
              <a:t>write(string) method: </a:t>
            </a:r>
            <a:r>
              <a:rPr lang="en-US" dirty="0"/>
              <a:t>Takes string as parameter and writes it in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9C1E85-26F5-476C-AFBA-D42F94630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86" y="2657379"/>
            <a:ext cx="3714750" cy="3028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E345B1-9636-49C3-954D-A90B64B06C65}"/>
              </a:ext>
            </a:extLst>
          </p:cNvPr>
          <p:cNvSpPr txBox="1"/>
          <p:nvPr/>
        </p:nvSpPr>
        <p:spPr>
          <a:xfrm>
            <a:off x="5763921" y="444446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7E6E5-E64D-43B2-BD1D-C3C19B1FC162}"/>
              </a:ext>
            </a:extLst>
          </p:cNvPr>
          <p:cNvSpPr txBox="1"/>
          <p:nvPr/>
        </p:nvSpPr>
        <p:spPr>
          <a:xfrm>
            <a:off x="11270336" y="5101707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C21F1-8D1C-4B11-B852-CC4F30DCD8BE}"/>
              </a:ext>
            </a:extLst>
          </p:cNvPr>
          <p:cNvSpPr txBox="1"/>
          <p:nvPr/>
        </p:nvSpPr>
        <p:spPr>
          <a:xfrm>
            <a:off x="5853689" y="3308127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1591BF-944E-4A0A-8E2D-3131BA7A5C10}"/>
              </a:ext>
            </a:extLst>
          </p:cNvPr>
          <p:cNvSpPr txBox="1"/>
          <p:nvPr/>
        </p:nvSpPr>
        <p:spPr>
          <a:xfrm>
            <a:off x="11360103" y="325972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BBA30B-1945-4350-93F7-D90E422A1D07}"/>
              </a:ext>
            </a:extLst>
          </p:cNvPr>
          <p:cNvSpPr/>
          <p:nvPr/>
        </p:nvSpPr>
        <p:spPr>
          <a:xfrm>
            <a:off x="1579814" y="331482"/>
            <a:ext cx="861037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3. APPENDING to a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8F936-3664-4F88-A8CA-1ED7F42EF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16" y="1782641"/>
            <a:ext cx="7000875" cy="3943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FFAFD-3FBB-4B09-A1C2-53EF876F3EE0}"/>
              </a:ext>
            </a:extLst>
          </p:cNvPr>
          <p:cNvSpPr txBox="1"/>
          <p:nvPr/>
        </p:nvSpPr>
        <p:spPr>
          <a:xfrm>
            <a:off x="9496092" y="5387437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D39A5-8B1A-403E-8440-EA3CD0DB3798}"/>
              </a:ext>
            </a:extLst>
          </p:cNvPr>
          <p:cNvSpPr txBox="1"/>
          <p:nvPr/>
        </p:nvSpPr>
        <p:spPr>
          <a:xfrm>
            <a:off x="9411432" y="235482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63E5C-CD94-4AEA-B277-DD3CA8E0F735}"/>
              </a:ext>
            </a:extLst>
          </p:cNvPr>
          <p:cNvSpPr/>
          <p:nvPr/>
        </p:nvSpPr>
        <p:spPr>
          <a:xfrm>
            <a:off x="3206915" y="2967335"/>
            <a:ext cx="56024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BINARY FILES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0F9338E-1BD4-48C3-B406-FD543FC36C32}"/>
              </a:ext>
            </a:extLst>
          </p:cNvPr>
          <p:cNvGrpSpPr/>
          <p:nvPr/>
        </p:nvGrpSpPr>
        <p:grpSpPr>
          <a:xfrm>
            <a:off x="910002" y="4499959"/>
            <a:ext cx="3421406" cy="1182918"/>
            <a:chOff x="824958" y="2059211"/>
            <a:chExt cx="3421406" cy="11829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5AD02A-2553-485F-833F-2E3D9B332C84}"/>
                </a:ext>
              </a:extLst>
            </p:cNvPr>
            <p:cNvGrpSpPr/>
            <p:nvPr/>
          </p:nvGrpSpPr>
          <p:grpSpPr>
            <a:xfrm>
              <a:off x="824958" y="2059211"/>
              <a:ext cx="2660847" cy="1182918"/>
              <a:chOff x="2179917" y="2041965"/>
              <a:chExt cx="2660847" cy="118291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CC8BF8-9358-4BA8-BC54-DC339C8F44A2}"/>
                  </a:ext>
                </a:extLst>
              </p:cNvPr>
              <p:cNvSpPr txBox="1"/>
              <p:nvPr/>
            </p:nvSpPr>
            <p:spPr>
              <a:xfrm>
                <a:off x="3130061" y="2041965"/>
                <a:ext cx="1510350" cy="36933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Pickle Module</a:t>
                </a:r>
                <a:endParaRPr lang="en-IN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D01FFD-3039-4312-9001-A8457C224718}"/>
                  </a:ext>
                </a:extLst>
              </p:cNvPr>
              <p:cNvSpPr txBox="1"/>
              <p:nvPr/>
            </p:nvSpPr>
            <p:spPr>
              <a:xfrm>
                <a:off x="2179917" y="2855551"/>
                <a:ext cx="1487908" cy="36933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Dump</a:t>
                </a:r>
                <a:endParaRPr lang="en-IN" dirty="0"/>
              </a:p>
            </p:txBody>
          </p:sp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7415FC06-E565-4EB9-BA21-9C2ECAA81A57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 rot="5400000">
                <a:off x="3182427" y="2152742"/>
                <a:ext cx="444254" cy="96136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7E8338DB-571F-4CF4-8892-2BEA4628121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143565" y="2158352"/>
                <a:ext cx="444254" cy="95014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AD7E08-10EA-45DA-8B24-F0CA14BE764D}"/>
                </a:ext>
              </a:extLst>
            </p:cNvPr>
            <p:cNvSpPr txBox="1"/>
            <p:nvPr/>
          </p:nvSpPr>
          <p:spPr>
            <a:xfrm>
              <a:off x="2758456" y="2872797"/>
              <a:ext cx="1487908" cy="36933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Load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09B28E-AA08-4320-89EB-C2F5A58F28D0}"/>
              </a:ext>
            </a:extLst>
          </p:cNvPr>
          <p:cNvGrpSpPr/>
          <p:nvPr/>
        </p:nvGrpSpPr>
        <p:grpSpPr>
          <a:xfrm>
            <a:off x="7004923" y="4499959"/>
            <a:ext cx="3421406" cy="1182918"/>
            <a:chOff x="824958" y="2059211"/>
            <a:chExt cx="3421406" cy="11829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68C728B-79A7-4018-AD27-04D5C418FE15}"/>
                </a:ext>
              </a:extLst>
            </p:cNvPr>
            <p:cNvGrpSpPr/>
            <p:nvPr/>
          </p:nvGrpSpPr>
          <p:grpSpPr>
            <a:xfrm>
              <a:off x="824958" y="2059211"/>
              <a:ext cx="2877278" cy="1182918"/>
              <a:chOff x="2179917" y="2041965"/>
              <a:chExt cx="2877278" cy="118291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26D1878-06F8-41A9-8EB8-583539C3B4BE}"/>
                  </a:ext>
                </a:extLst>
              </p:cNvPr>
              <p:cNvSpPr txBox="1"/>
              <p:nvPr/>
            </p:nvSpPr>
            <p:spPr>
              <a:xfrm>
                <a:off x="2713284" y="2041965"/>
                <a:ext cx="2343911" cy="36933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Random Access in Files</a:t>
                </a:r>
                <a:endParaRPr lang="en-IN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A0D3FA-9F3A-4E0F-ABD6-170A649B4F84}"/>
                  </a:ext>
                </a:extLst>
              </p:cNvPr>
              <p:cNvSpPr txBox="1"/>
              <p:nvPr/>
            </p:nvSpPr>
            <p:spPr>
              <a:xfrm>
                <a:off x="2179917" y="2855551"/>
                <a:ext cx="1487908" cy="36933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Tell Function</a:t>
                </a:r>
                <a:endParaRPr lang="en-IN" dirty="0"/>
              </a:p>
            </p:txBody>
          </p: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3F4E0B3B-DD3A-4C36-8C48-611EDC8A5FA8}"/>
                  </a:ext>
                </a:extLst>
              </p:cNvPr>
              <p:cNvCxnSpPr>
                <a:cxnSpLocks/>
                <a:stCxn id="19" idx="2"/>
                <a:endCxn id="20" idx="0"/>
              </p:cNvCxnSpPr>
              <p:nvPr/>
            </p:nvCxnSpPr>
            <p:spPr>
              <a:xfrm rot="5400000">
                <a:off x="3182429" y="2152740"/>
                <a:ext cx="444254" cy="96136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D0F1121B-11EC-48F7-A2B5-7C7CDDE3DFF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143565" y="2158352"/>
                <a:ext cx="444254" cy="95014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DB4BBB-44AF-4E1B-9F70-A449D6A3171F}"/>
                </a:ext>
              </a:extLst>
            </p:cNvPr>
            <p:cNvSpPr txBox="1"/>
            <p:nvPr/>
          </p:nvSpPr>
          <p:spPr>
            <a:xfrm>
              <a:off x="2758456" y="2872797"/>
              <a:ext cx="1487908" cy="36933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Seek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718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BEA93D-97A6-4A5A-B4D7-964E61FF5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32" y="784394"/>
            <a:ext cx="2481629" cy="2428342"/>
          </a:xfrm>
          <a:prstGeom prst="rect">
            <a:avLst/>
          </a:prstGeom>
          <a:solidFill>
            <a:srgbClr val="000000">
              <a:alpha val="60000"/>
            </a:srgbClr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D42463-A016-4A9B-97E5-FA618C3F7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68" y="815993"/>
            <a:ext cx="5638800" cy="2365143"/>
          </a:xfrm>
          <a:prstGeom prst="rect">
            <a:avLst/>
          </a:prstGeom>
          <a:solidFill>
            <a:srgbClr val="000000">
              <a:alpha val="60000"/>
            </a:srgb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1BE6DE-9A85-4683-9B27-0891CC503AF8}"/>
              </a:ext>
            </a:extLst>
          </p:cNvPr>
          <p:cNvSpPr txBox="1"/>
          <p:nvPr/>
        </p:nvSpPr>
        <p:spPr>
          <a:xfrm>
            <a:off x="711916" y="239590"/>
            <a:ext cx="6097464" cy="369332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Using pickle module to dump(write into) binary file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5DE1C-C320-4617-A16B-0BC56171B28E}"/>
              </a:ext>
            </a:extLst>
          </p:cNvPr>
          <p:cNvSpPr txBox="1"/>
          <p:nvPr/>
        </p:nvSpPr>
        <p:spPr>
          <a:xfrm>
            <a:off x="711916" y="3656980"/>
            <a:ext cx="6097464" cy="369332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Passing dictionary to Binary file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F2F85-A1F7-479A-A343-64F6E8415607}"/>
              </a:ext>
            </a:extLst>
          </p:cNvPr>
          <p:cNvSpPr txBox="1"/>
          <p:nvPr/>
        </p:nvSpPr>
        <p:spPr>
          <a:xfrm>
            <a:off x="6809380" y="6052137"/>
            <a:ext cx="780983" cy="33855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DEE255-C672-4760-913D-0A74BF42DBBF}"/>
              </a:ext>
            </a:extLst>
          </p:cNvPr>
          <p:cNvSpPr txBox="1"/>
          <p:nvPr/>
        </p:nvSpPr>
        <p:spPr>
          <a:xfrm>
            <a:off x="3608248" y="2727026"/>
            <a:ext cx="780983" cy="33855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7FD91B-E412-43D7-B27C-F122EB004A83}"/>
              </a:ext>
            </a:extLst>
          </p:cNvPr>
          <p:cNvSpPr txBox="1"/>
          <p:nvPr/>
        </p:nvSpPr>
        <p:spPr>
          <a:xfrm>
            <a:off x="3608248" y="1452557"/>
            <a:ext cx="601447" cy="33855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F873D-98A7-496F-AE1F-FEBBC3BFC8A5}"/>
              </a:ext>
            </a:extLst>
          </p:cNvPr>
          <p:cNvSpPr txBox="1"/>
          <p:nvPr/>
        </p:nvSpPr>
        <p:spPr>
          <a:xfrm>
            <a:off x="6703401" y="4868407"/>
            <a:ext cx="601447" cy="33855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FF9BE-90EE-4CCD-93AE-622F1E4E2F39}"/>
              </a:ext>
            </a:extLst>
          </p:cNvPr>
          <p:cNvSpPr txBox="1"/>
          <p:nvPr/>
        </p:nvSpPr>
        <p:spPr>
          <a:xfrm>
            <a:off x="8195575" y="3335391"/>
            <a:ext cx="3217163" cy="338554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Binary file has been created in folder</a:t>
            </a:r>
            <a:endParaRPr lang="en-IN" sz="16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7AA6BD-C8AD-40F7-ACB1-8DDA77F14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741" y="4062046"/>
            <a:ext cx="5787015" cy="2556364"/>
          </a:xfrm>
          <a:prstGeom prst="rect">
            <a:avLst/>
          </a:prstGeom>
          <a:solidFill>
            <a:srgbClr val="000000">
              <a:alpha val="60000"/>
            </a:srgbClr>
          </a:solidFill>
        </p:spPr>
      </p:pic>
    </p:spTree>
    <p:extLst>
      <p:ext uri="{BB962C8B-B14F-4D97-AF65-F5344CB8AC3E}">
        <p14:creationId xmlns:p14="http://schemas.microsoft.com/office/powerpoint/2010/main" val="183021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EBE22-7149-485B-8601-07C8CC9A84D1}"/>
              </a:ext>
            </a:extLst>
          </p:cNvPr>
          <p:cNvSpPr txBox="1"/>
          <p:nvPr/>
        </p:nvSpPr>
        <p:spPr>
          <a:xfrm>
            <a:off x="651516" y="72621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Using Pickle module to load (read from) binary file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BEEA1F-C4A5-49C2-934B-DFFA19C6156F}"/>
              </a:ext>
            </a:extLst>
          </p:cNvPr>
          <p:cNvGrpSpPr/>
          <p:nvPr/>
        </p:nvGrpSpPr>
        <p:grpSpPr>
          <a:xfrm>
            <a:off x="651516" y="1579734"/>
            <a:ext cx="7185478" cy="2257960"/>
            <a:chOff x="819908" y="1896258"/>
            <a:chExt cx="6494795" cy="1732549"/>
          </a:xfrm>
          <a:solidFill>
            <a:srgbClr val="000000">
              <a:alpha val="60000"/>
            </a:srgbClr>
          </a:solidFill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07F7337-70DC-4FD5-AAB3-A313771D4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908" y="1896258"/>
              <a:ext cx="2495550" cy="1600200"/>
            </a:xfrm>
            <a:prstGeom prst="rect">
              <a:avLst/>
            </a:prstGeom>
            <a:grpFill/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55DD96-B57E-409A-A486-D8DA2276A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8954" y="2809657"/>
              <a:ext cx="1943100" cy="819150"/>
            </a:xfrm>
            <a:prstGeom prst="rect">
              <a:avLst/>
            </a:prstGeom>
            <a:grpFill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8F1BF1-3C8D-4047-AA1A-12748DCD4899}"/>
                </a:ext>
              </a:extLst>
            </p:cNvPr>
            <p:cNvSpPr txBox="1"/>
            <p:nvPr/>
          </p:nvSpPr>
          <p:spPr>
            <a:xfrm>
              <a:off x="6533720" y="3290253"/>
              <a:ext cx="780983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tx1">
                      <a:lumMod val="65000"/>
                    </a:schemeClr>
                  </a:solidFill>
                </a:rPr>
                <a:t>Output</a:t>
              </a:r>
              <a:endParaRPr lang="en-IN" sz="1600" i="1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E60F27-12FB-4EF7-8A69-AC425DC9BCFE}"/>
                </a:ext>
              </a:extLst>
            </p:cNvPr>
            <p:cNvSpPr txBox="1"/>
            <p:nvPr/>
          </p:nvSpPr>
          <p:spPr>
            <a:xfrm>
              <a:off x="3512419" y="3146429"/>
              <a:ext cx="601447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Code</a:t>
              </a:r>
              <a:endParaRPr lang="en-IN" sz="1600" i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71962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BA34CF-71EA-4D07-A492-16A26B9411E8}"/>
              </a:ext>
            </a:extLst>
          </p:cNvPr>
          <p:cNvSpPr/>
          <p:nvPr/>
        </p:nvSpPr>
        <p:spPr>
          <a:xfrm>
            <a:off x="134816" y="129258"/>
            <a:ext cx="1192236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APPLICATION OF BINARY FILES: </a:t>
            </a:r>
          </a:p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To store records of students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 Gothic Bold" panose="020E07050202060204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E10C25-6D82-47AC-B411-132CCA1E6611}"/>
              </a:ext>
            </a:extLst>
          </p:cNvPr>
          <p:cNvSpPr txBox="1"/>
          <p:nvPr/>
        </p:nvSpPr>
        <p:spPr>
          <a:xfrm>
            <a:off x="134816" y="1847309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435F20-E959-4F64-A31A-704F36C349DC}"/>
              </a:ext>
            </a:extLst>
          </p:cNvPr>
          <p:cNvSpPr txBox="1"/>
          <p:nvPr/>
        </p:nvSpPr>
        <p:spPr>
          <a:xfrm>
            <a:off x="6172755" y="5897906"/>
            <a:ext cx="1463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65000"/>
                  </a:schemeClr>
                </a:solidFill>
              </a:rPr>
              <a:t>Output in console</a:t>
            </a:r>
            <a:endParaRPr lang="en-IN" sz="14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E3745A-B942-439B-B8B4-4C012EB1F48E}"/>
              </a:ext>
            </a:extLst>
          </p:cNvPr>
          <p:cNvSpPr txBox="1"/>
          <p:nvPr/>
        </p:nvSpPr>
        <p:spPr>
          <a:xfrm>
            <a:off x="11275834" y="4277220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69966CE-567B-41A1-86A3-923471A2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6" y="2185862"/>
            <a:ext cx="5448299" cy="24702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8BACBB-FA8F-40A8-BA9E-8F9BDE9EE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46" y="2244272"/>
            <a:ext cx="1930800" cy="3544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7E115A-E84B-442E-BFCA-648E6ADB5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577" y="2244272"/>
            <a:ext cx="4297240" cy="20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C89F5-0803-4BDD-85E5-95CFD237102C}"/>
              </a:ext>
            </a:extLst>
          </p:cNvPr>
          <p:cNvSpPr/>
          <p:nvPr/>
        </p:nvSpPr>
        <p:spPr>
          <a:xfrm>
            <a:off x="269632" y="62860"/>
            <a:ext cx="1192236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APPLICATION OF BINARY FILES: </a:t>
            </a:r>
          </a:p>
          <a:p>
            <a:pPr algn="ctr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To search records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pperplate Gothic Bold" panose="020E07050202060204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223F50-61D3-440A-8678-F2CFF0CC3120}"/>
              </a:ext>
            </a:extLst>
          </p:cNvPr>
          <p:cNvGrpSpPr/>
          <p:nvPr/>
        </p:nvGrpSpPr>
        <p:grpSpPr>
          <a:xfrm>
            <a:off x="390525" y="1383303"/>
            <a:ext cx="10470210" cy="2086955"/>
            <a:chOff x="194530" y="1557526"/>
            <a:chExt cx="10470210" cy="20869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B92822-80EB-4ACC-87CD-619AA0B4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370" y="1926858"/>
              <a:ext cx="3838575" cy="9429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E66D70C-EA43-498C-9FC0-04C14E48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370" y="2958681"/>
              <a:ext cx="9420225" cy="685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AE60A5-E4EA-47A5-844A-80ECD80D56C8}"/>
                </a:ext>
              </a:extLst>
            </p:cNvPr>
            <p:cNvSpPr txBox="1"/>
            <p:nvPr/>
          </p:nvSpPr>
          <p:spPr>
            <a:xfrm>
              <a:off x="4181945" y="2493118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Code</a:t>
              </a:r>
              <a:endParaRPr lang="en-IN" sz="1600" i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FA46C6-BB55-4207-9565-ABF8624E0FBE}"/>
                </a:ext>
              </a:extLst>
            </p:cNvPr>
            <p:cNvSpPr txBox="1"/>
            <p:nvPr/>
          </p:nvSpPr>
          <p:spPr>
            <a:xfrm>
              <a:off x="9883757" y="3305927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tx1">
                      <a:lumMod val="65000"/>
                    </a:schemeClr>
                  </a:solidFill>
                </a:rPr>
                <a:t>Output</a:t>
              </a:r>
              <a:endParaRPr lang="en-IN" sz="1600" i="1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BE4843-247A-444A-9AE7-939DD07D2627}"/>
                </a:ext>
              </a:extLst>
            </p:cNvPr>
            <p:cNvSpPr txBox="1"/>
            <p:nvPr/>
          </p:nvSpPr>
          <p:spPr>
            <a:xfrm>
              <a:off x="194530" y="1557526"/>
              <a:ext cx="60974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1" dirty="0"/>
                <a:t>Reading entire binary file</a:t>
              </a:r>
              <a:endParaRPr lang="en-IN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49E0CE-0883-487B-A8AB-1919E5275CC9}"/>
              </a:ext>
            </a:extLst>
          </p:cNvPr>
          <p:cNvGrpSpPr/>
          <p:nvPr/>
        </p:nvGrpSpPr>
        <p:grpSpPr>
          <a:xfrm>
            <a:off x="471121" y="4076202"/>
            <a:ext cx="9521600" cy="2460420"/>
            <a:chOff x="369746" y="3925043"/>
            <a:chExt cx="10174832" cy="27522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E58742-ABFD-4956-A765-6D37EC195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0525" y="4340858"/>
              <a:ext cx="5269523" cy="13283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249FC-F4A4-47A8-8241-D8468FE34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525" y="5791474"/>
              <a:ext cx="9258300" cy="8858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ABA23B-B31A-40EA-9B32-ED1EA816440F}"/>
                </a:ext>
              </a:extLst>
            </p:cNvPr>
            <p:cNvSpPr txBox="1"/>
            <p:nvPr/>
          </p:nvSpPr>
          <p:spPr>
            <a:xfrm>
              <a:off x="5660048" y="5320139"/>
              <a:ext cx="6014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Code</a:t>
              </a:r>
              <a:endParaRPr lang="en-IN" sz="1600" i="1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72EFF1-4940-4279-A9F6-9C57E2C9E138}"/>
                </a:ext>
              </a:extLst>
            </p:cNvPr>
            <p:cNvSpPr txBox="1"/>
            <p:nvPr/>
          </p:nvSpPr>
          <p:spPr>
            <a:xfrm>
              <a:off x="9763595" y="6338745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>
                  <a:solidFill>
                    <a:schemeClr val="tx1">
                      <a:lumMod val="65000"/>
                    </a:schemeClr>
                  </a:solidFill>
                </a:rPr>
                <a:t>Output</a:t>
              </a:r>
              <a:endParaRPr lang="en-IN" sz="1600" i="1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5AA9B0-4FC3-4073-90EB-4BB58FA3FBCF}"/>
                </a:ext>
              </a:extLst>
            </p:cNvPr>
            <p:cNvSpPr txBox="1"/>
            <p:nvPr/>
          </p:nvSpPr>
          <p:spPr>
            <a:xfrm>
              <a:off x="369746" y="3925043"/>
              <a:ext cx="60974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800" b="1" dirty="0"/>
                <a:t>Searching particular record in binary file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0271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0E466A-79D6-4619-8A1B-084F3F37DF94}"/>
              </a:ext>
            </a:extLst>
          </p:cNvPr>
          <p:cNvSpPr/>
          <p:nvPr/>
        </p:nvSpPr>
        <p:spPr>
          <a:xfrm>
            <a:off x="1579814" y="331482"/>
            <a:ext cx="861037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Random Access in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C6C37-E2FC-4D0E-8E7D-4CE0509E1FF9}"/>
              </a:ext>
            </a:extLst>
          </p:cNvPr>
          <p:cNvSpPr txBox="1"/>
          <p:nvPr/>
        </p:nvSpPr>
        <p:spPr>
          <a:xfrm>
            <a:off x="237394" y="1705707"/>
            <a:ext cx="115882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/>
              <a:t>seek() function: </a:t>
            </a:r>
            <a:r>
              <a:rPr lang="en-IN" sz="2400" dirty="0"/>
              <a:t>Used to change position of file handle to a given specific position. </a:t>
            </a:r>
          </a:p>
          <a:p>
            <a:pPr lvl="1"/>
            <a:r>
              <a:rPr lang="en-IN" sz="2400" b="1" dirty="0"/>
              <a:t>	</a:t>
            </a:r>
            <a:r>
              <a:rPr lang="en-IN" sz="2400" dirty="0"/>
              <a:t>Default value is 0</a:t>
            </a:r>
          </a:p>
          <a:p>
            <a:pPr lvl="1"/>
            <a:r>
              <a:rPr lang="en-IN" sz="2400" dirty="0"/>
              <a:t>	0:Beginning of file.</a:t>
            </a:r>
          </a:p>
          <a:p>
            <a:pPr lvl="1"/>
            <a:r>
              <a:rPr lang="en-IN" sz="2400" dirty="0"/>
              <a:t>	1:Current position</a:t>
            </a:r>
          </a:p>
          <a:p>
            <a:pPr lvl="1"/>
            <a:r>
              <a:rPr lang="en-IN" sz="2400" dirty="0"/>
              <a:t>	2:End of file</a:t>
            </a:r>
          </a:p>
          <a:p>
            <a:pPr lvl="1"/>
            <a:endParaRPr lang="en-IN" sz="2400" dirty="0"/>
          </a:p>
          <a:p>
            <a:pPr lvl="1"/>
            <a:endParaRPr lang="en-IN" sz="2400" dirty="0"/>
          </a:p>
          <a:p>
            <a:pPr lvl="1"/>
            <a:endParaRPr lang="en-IN" sz="2400" dirty="0"/>
          </a:p>
          <a:p>
            <a:pPr lvl="1"/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/>
              <a:t>tell() function:</a:t>
            </a:r>
            <a:r>
              <a:rPr lang="en-IN" sz="2400" dirty="0"/>
              <a:t> Returns current position of the file read/write pointer within the file</a:t>
            </a:r>
          </a:p>
          <a:p>
            <a:pPr lvl="1"/>
            <a:endParaRPr lang="en-IN" sz="2400" dirty="0"/>
          </a:p>
          <a:p>
            <a:pPr marL="800100" lvl="1" indent="-342900">
              <a:buFont typeface="+mj-lt"/>
              <a:buAutoNum type="alphaLcParenR"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DAAF3-48F9-4382-98F8-EB3B226B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72" y="3680680"/>
            <a:ext cx="7290290" cy="102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6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FB0856-835E-4C7D-A991-3C0799D8C184}"/>
              </a:ext>
            </a:extLst>
          </p:cNvPr>
          <p:cNvSpPr txBox="1"/>
          <p:nvPr/>
        </p:nvSpPr>
        <p:spPr>
          <a:xfrm>
            <a:off x="672966" y="612287"/>
            <a:ext cx="486727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chemeClr val="tx1">
                    <a:lumMod val="85000"/>
                  </a:schemeClr>
                </a:solidFill>
              </a:rPr>
              <a:t>Therefore we learnt…</a:t>
            </a:r>
          </a:p>
          <a:p>
            <a:endParaRPr lang="en-US" sz="2400" b="1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400" b="1" dirty="0">
              <a:solidFill>
                <a:schemeClr val="tx1">
                  <a:lumMod val="8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24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C7BAD-46ED-42CB-AA4D-6DA52845C764}"/>
              </a:ext>
            </a:extLst>
          </p:cNvPr>
          <p:cNvSpPr/>
          <p:nvPr/>
        </p:nvSpPr>
        <p:spPr>
          <a:xfrm>
            <a:off x="2032000" y="719666"/>
            <a:ext cx="8128000" cy="5418667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IN" dirty="0"/>
          </a:p>
          <a:p>
            <a:pPr lvl="0">
              <a:buChar char="•"/>
            </a:pPr>
            <a:endParaRPr lang="en-IN" dirty="0"/>
          </a:p>
          <a:p>
            <a:pPr lvl="0">
              <a:buChar char="•"/>
            </a:pPr>
            <a:endParaRPr lang="en-IN" dirty="0"/>
          </a:p>
          <a:p>
            <a:pPr lvl="0">
              <a:buChar char="•"/>
            </a:pPr>
            <a:endParaRPr lang="en-IN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F4067FD-E896-4664-9604-1DB8C1846F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167307"/>
              </p:ext>
            </p:extLst>
          </p:nvPr>
        </p:nvGraphicFramePr>
        <p:xfrm>
          <a:off x="4425952" y="1239717"/>
          <a:ext cx="7038730" cy="4793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1D81670-19B9-4DC5-9C8A-F03CDA0C0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2197678"/>
            <a:ext cx="5184841" cy="29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59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FC6A87-25BD-4CCE-ADAA-B1C3639899E1}"/>
              </a:ext>
            </a:extLst>
          </p:cNvPr>
          <p:cNvSpPr/>
          <p:nvPr/>
        </p:nvSpPr>
        <p:spPr>
          <a:xfrm>
            <a:off x="4101768" y="111540"/>
            <a:ext cx="3241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Recap…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D89877-98EA-47DF-BD8E-A857BE59DC90}"/>
              </a:ext>
            </a:extLst>
          </p:cNvPr>
          <p:cNvGrpSpPr/>
          <p:nvPr/>
        </p:nvGrpSpPr>
        <p:grpSpPr>
          <a:xfrm>
            <a:off x="4706877" y="1508531"/>
            <a:ext cx="7136360" cy="3258587"/>
            <a:chOff x="2831743" y="1748424"/>
            <a:chExt cx="7503129" cy="3397604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1DF422B9-DD53-4282-8EC9-7405B3B7CF8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63672214"/>
                </p:ext>
              </p:extLst>
            </p:nvPr>
          </p:nvGraphicFramePr>
          <p:xfrm>
            <a:off x="4017110" y="1748424"/>
            <a:ext cx="3753339" cy="336115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99B6CD-43D3-4F49-A3F4-ACE4F3239114}"/>
                </a:ext>
              </a:extLst>
            </p:cNvPr>
            <p:cNvSpPr txBox="1"/>
            <p:nvPr/>
          </p:nvSpPr>
          <p:spPr>
            <a:xfrm>
              <a:off x="6588042" y="2107555"/>
              <a:ext cx="25733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Comma Separated Values</a:t>
              </a:r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47540A-891B-4207-BD0B-B9E76504984B}"/>
                </a:ext>
              </a:extLst>
            </p:cNvPr>
            <p:cNvSpPr txBox="1"/>
            <p:nvPr/>
          </p:nvSpPr>
          <p:spPr>
            <a:xfrm>
              <a:off x="7494453" y="3605675"/>
              <a:ext cx="2840419" cy="15403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Might be images, videos, </a:t>
              </a:r>
              <a:r>
                <a:rPr lang="en-US" dirty="0" err="1"/>
                <a:t>etc</a:t>
              </a:r>
              <a:endParaRPr lang="en-US" dirty="0"/>
            </a:p>
            <a:p>
              <a:r>
                <a:rPr lang="en-US" dirty="0"/>
                <a:t>Not readable by humans, </a:t>
              </a:r>
            </a:p>
            <a:p>
              <a:r>
                <a:rPr lang="en-US" dirty="0"/>
                <a:t>only interpreted by computers</a:t>
              </a:r>
              <a:endParaRPr lang="en-IN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08955D-0401-4274-9976-ACDC54C665E4}"/>
                </a:ext>
              </a:extLst>
            </p:cNvPr>
            <p:cNvSpPr txBox="1"/>
            <p:nvPr/>
          </p:nvSpPr>
          <p:spPr>
            <a:xfrm>
              <a:off x="2831743" y="3605675"/>
              <a:ext cx="1975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Stream of ASCII or Unicode </a:t>
              </a:r>
              <a:r>
                <a:rPr lang="en-US" dirty="0" err="1"/>
                <a:t>charecters</a:t>
              </a:r>
              <a:endParaRPr lang="en-IN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C89CE7C-46DF-493F-8201-5DFB5BEFD9D7}"/>
              </a:ext>
            </a:extLst>
          </p:cNvPr>
          <p:cNvSpPr txBox="1"/>
          <p:nvPr/>
        </p:nvSpPr>
        <p:spPr>
          <a:xfrm>
            <a:off x="226959" y="1508531"/>
            <a:ext cx="417359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Century Schoolbook" panose="02040604050505020304" pitchFamily="18" charset="0"/>
              </a:rPr>
              <a:t>A </a:t>
            </a:r>
            <a:r>
              <a:rPr lang="en-US" sz="2800" b="1" dirty="0">
                <a:latin typeface="Century Schoolbook" panose="02040604050505020304" pitchFamily="18" charset="0"/>
              </a:rPr>
              <a:t>file</a:t>
            </a:r>
            <a:r>
              <a:rPr lang="en-US" sz="2400" b="1" dirty="0">
                <a:latin typeface="Century Schoolbook" panose="02040604050505020304" pitchFamily="18" charset="0"/>
              </a:rPr>
              <a:t> is a document or data stored on a permanent storage device which can be read, written or re-written according to requirement.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E86243-99B3-48DC-B444-C95C59A4BA60}"/>
              </a:ext>
            </a:extLst>
          </p:cNvPr>
          <p:cNvSpPr/>
          <p:nvPr/>
        </p:nvSpPr>
        <p:spPr>
          <a:xfrm>
            <a:off x="4549326" y="1248843"/>
            <a:ext cx="7055701" cy="3705225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FCF791-29CC-4898-A59A-0C01A8446EFF}"/>
              </a:ext>
            </a:extLst>
          </p:cNvPr>
          <p:cNvSpPr txBox="1"/>
          <p:nvPr/>
        </p:nvSpPr>
        <p:spPr>
          <a:xfrm>
            <a:off x="348763" y="4749304"/>
            <a:ext cx="2332950" cy="120032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*Ensure that text/binary file is saved in same folder as the python file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03118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88EB80-6995-4C06-B235-A9FA81C1EAA5}"/>
              </a:ext>
            </a:extLst>
          </p:cNvPr>
          <p:cNvSpPr/>
          <p:nvPr/>
        </p:nvSpPr>
        <p:spPr>
          <a:xfrm>
            <a:off x="3399535" y="2890402"/>
            <a:ext cx="4759893" cy="923330"/>
          </a:xfrm>
          <a:prstGeom prst="rect">
            <a:avLst/>
          </a:prstGeom>
          <a:solidFill>
            <a:srgbClr val="000000">
              <a:alpha val="78824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>
                    <a:lumMod val="8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39AB99-0BA0-42EB-90E1-E72E333F3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529109">
            <a:off x="7648575" y="2964498"/>
            <a:ext cx="1330218" cy="2170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E0C6C7-D4B4-4537-9082-EC15113F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3191742">
            <a:off x="7648575" y="3225278"/>
            <a:ext cx="1330218" cy="217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5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3DCC60-5B8B-4AD8-BA1A-A5872FC72AEF}"/>
              </a:ext>
            </a:extLst>
          </p:cNvPr>
          <p:cNvSpPr txBox="1"/>
          <p:nvPr/>
        </p:nvSpPr>
        <p:spPr>
          <a:xfrm>
            <a:off x="205154" y="1574387"/>
            <a:ext cx="11781692" cy="2862322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 rtlCol="0">
            <a:spAutoFit/>
          </a:bodyPr>
          <a:lstStyle/>
          <a:p>
            <a:endParaRPr lang="en-US" sz="2800" dirty="0">
              <a:latin typeface="Century Schoolbook" panose="020406040505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panose="02040604050505020304" pitchFamily="18" charset="0"/>
              </a:rPr>
              <a:t>File handling enables us to make </a:t>
            </a:r>
            <a:r>
              <a:rPr lang="en-US" sz="2800" dirty="0" err="1">
                <a:latin typeface="Century Schoolbook" panose="02040604050505020304" pitchFamily="18" charset="0"/>
              </a:rPr>
              <a:t>programmes</a:t>
            </a:r>
            <a:r>
              <a:rPr lang="en-US" sz="2800" dirty="0">
                <a:latin typeface="Century Schoolbook" panose="02040604050505020304" pitchFamily="18" charset="0"/>
              </a:rPr>
              <a:t> that are </a:t>
            </a:r>
            <a:r>
              <a:rPr lang="en-US" sz="2800" b="1" dirty="0">
                <a:latin typeface="Century Schoolbook" panose="02040604050505020304" pitchFamily="18" charset="0"/>
              </a:rPr>
              <a:t>persistent, </a:t>
            </a:r>
            <a:r>
              <a:rPr lang="en-US" sz="2800" dirty="0">
                <a:latin typeface="Century Schoolbook" panose="02040604050505020304" pitchFamily="18" charset="0"/>
              </a:rPr>
              <a:t>i.e., they store at least some of their data in permanent storage.</a:t>
            </a:r>
          </a:p>
          <a:p>
            <a:endParaRPr lang="en-US" sz="2800" dirty="0">
              <a:latin typeface="Century Schoolbook" panose="020406040505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entury Schoolbook" panose="02040604050505020304" pitchFamily="18" charset="0"/>
              </a:rPr>
              <a:t>In other words, they are not </a:t>
            </a:r>
            <a:r>
              <a:rPr lang="en-US" sz="2800" b="1" dirty="0">
                <a:latin typeface="Century Schoolbook" panose="02040604050505020304" pitchFamily="18" charset="0"/>
              </a:rPr>
              <a:t>transient</a:t>
            </a:r>
            <a:r>
              <a:rPr lang="en-US" sz="2800" dirty="0">
                <a:latin typeface="Century Schoolbook" panose="02040604050505020304" pitchFamily="18" charset="0"/>
              </a:rPr>
              <a:t>. They are not executed in volatile memory (RAM).</a:t>
            </a:r>
          </a:p>
          <a:p>
            <a:endParaRPr lang="en-US" sz="1200" dirty="0">
              <a:latin typeface="Century Schoolbook" panose="020406040505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FC6A87-25BD-4CCE-ADAA-B1C3639899E1}"/>
              </a:ext>
            </a:extLst>
          </p:cNvPr>
          <p:cNvSpPr/>
          <p:nvPr/>
        </p:nvSpPr>
        <p:spPr>
          <a:xfrm>
            <a:off x="4273080" y="480951"/>
            <a:ext cx="3241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Recap…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27E642F-8AA2-41A2-A406-442EDE82D5E3}"/>
              </a:ext>
            </a:extLst>
          </p:cNvPr>
          <p:cNvGrpSpPr/>
          <p:nvPr/>
        </p:nvGrpSpPr>
        <p:grpSpPr>
          <a:xfrm>
            <a:off x="3350231" y="4896313"/>
            <a:ext cx="5087097" cy="1200329"/>
            <a:chOff x="496048" y="4441624"/>
            <a:chExt cx="5087097" cy="1200329"/>
          </a:xfrm>
          <a:solidFill>
            <a:srgbClr val="000000">
              <a:alpha val="80000"/>
            </a:srgbClr>
          </a:solidFill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32A510-44F4-49C3-9745-FE70BD17BDA1}"/>
                </a:ext>
              </a:extLst>
            </p:cNvPr>
            <p:cNvSpPr txBox="1"/>
            <p:nvPr/>
          </p:nvSpPr>
          <p:spPr>
            <a:xfrm>
              <a:off x="3629025" y="4441624"/>
              <a:ext cx="1954120" cy="1200329"/>
            </a:xfrm>
            <a:prstGeom prst="rect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flush() </a:t>
              </a:r>
              <a:r>
                <a:rPr lang="en-US" dirty="0"/>
                <a:t>function is used to force transfer data from buffer to file</a:t>
              </a:r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91361A-9A33-4B53-BB6F-869B54EA610D}"/>
                </a:ext>
              </a:extLst>
            </p:cNvPr>
            <p:cNvSpPr txBox="1"/>
            <p:nvPr/>
          </p:nvSpPr>
          <p:spPr>
            <a:xfrm>
              <a:off x="496048" y="4441624"/>
              <a:ext cx="2729572" cy="1200329"/>
            </a:xfrm>
            <a:prstGeom prst="rect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Buffer is an area in memory where data is temporarily stored before being written to a file.</a:t>
              </a:r>
              <a:endParaRPr lang="en-IN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3C92D44-533B-4EE6-8DC3-BD5771572948}"/>
                </a:ext>
              </a:extLst>
            </p:cNvPr>
            <p:cNvCxnSpPr>
              <a:cxnSpLocks/>
            </p:cNvCxnSpPr>
            <p:nvPr/>
          </p:nvCxnSpPr>
          <p:spPr>
            <a:xfrm>
              <a:off x="3225620" y="5047490"/>
              <a:ext cx="403405" cy="0"/>
            </a:xfrm>
            <a:prstGeom prst="straightConnector1">
              <a:avLst/>
            </a:prstGeom>
            <a:grpFill/>
            <a:ln w="127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3584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0B6D5-3738-4D3F-B06C-60B0FB3BA71C}"/>
              </a:ext>
            </a:extLst>
          </p:cNvPr>
          <p:cNvSpPr/>
          <p:nvPr/>
        </p:nvSpPr>
        <p:spPr>
          <a:xfrm>
            <a:off x="2562673" y="220620"/>
            <a:ext cx="72167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FILE OPERATIONS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A48F9A-56C7-4B4D-B75E-7106F36A03B2}"/>
              </a:ext>
            </a:extLst>
          </p:cNvPr>
          <p:cNvGrpSpPr/>
          <p:nvPr/>
        </p:nvGrpSpPr>
        <p:grpSpPr>
          <a:xfrm>
            <a:off x="10290574" y="1388151"/>
            <a:ext cx="1487908" cy="3759594"/>
            <a:chOff x="4487419" y="2076456"/>
            <a:chExt cx="1487908" cy="37595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B25815E-027C-49FB-BCA9-96F7B1A443AA}"/>
                </a:ext>
              </a:extLst>
            </p:cNvPr>
            <p:cNvGrpSpPr/>
            <p:nvPr/>
          </p:nvGrpSpPr>
          <p:grpSpPr>
            <a:xfrm>
              <a:off x="4529309" y="2076456"/>
              <a:ext cx="1364476" cy="1148426"/>
              <a:chOff x="6623538" y="1945250"/>
              <a:chExt cx="1364476" cy="1148426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9D274A-3B2D-4CF1-AD09-7F5C5D84EFAC}"/>
                  </a:ext>
                </a:extLst>
              </p:cNvPr>
              <p:cNvSpPr txBox="1"/>
              <p:nvPr/>
            </p:nvSpPr>
            <p:spPr>
              <a:xfrm>
                <a:off x="6623538" y="1945250"/>
                <a:ext cx="1364476" cy="36933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Closing a file</a:t>
                </a:r>
                <a:endParaRPr lang="en-IN" dirty="0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62995D4-9929-4430-87DE-FB11542FCA39}"/>
                  </a:ext>
                </a:extLst>
              </p:cNvPr>
              <p:cNvCxnSpPr>
                <a:stCxn id="12" idx="2"/>
              </p:cNvCxnSpPr>
              <p:nvPr/>
            </p:nvCxnSpPr>
            <p:spPr>
              <a:xfrm>
                <a:off x="7305776" y="2314582"/>
                <a:ext cx="0" cy="3188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C8579BB-6CF1-4004-9930-7C5628F94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23538" y="2617426"/>
                <a:ext cx="1333500" cy="47625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8B8303-D69A-474C-B3B6-3DC7A8128AC7}"/>
                </a:ext>
              </a:extLst>
            </p:cNvPr>
            <p:cNvSpPr txBox="1"/>
            <p:nvPr/>
          </p:nvSpPr>
          <p:spPr>
            <a:xfrm>
              <a:off x="4487419" y="3527726"/>
              <a:ext cx="1487908" cy="230832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Python automatically closes file object when file handle is assigned to some other data type .</a:t>
              </a:r>
              <a:endParaRPr lang="en-IN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B2E7479-D29C-4C3F-A45E-3B41DB6D2A91}"/>
                </a:ext>
              </a:extLst>
            </p:cNvPr>
            <p:cNvCxnSpPr/>
            <p:nvPr/>
          </p:nvCxnSpPr>
          <p:spPr>
            <a:xfrm>
              <a:off x="5231373" y="3231234"/>
              <a:ext cx="0" cy="318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C5EC511-C828-4069-8E13-720E08830D0A}"/>
              </a:ext>
            </a:extLst>
          </p:cNvPr>
          <p:cNvGrpSpPr/>
          <p:nvPr/>
        </p:nvGrpSpPr>
        <p:grpSpPr>
          <a:xfrm>
            <a:off x="352246" y="1468515"/>
            <a:ext cx="4334476" cy="1960485"/>
            <a:chOff x="389516" y="2059211"/>
            <a:chExt cx="4668574" cy="196048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ED1664A-588E-4CB7-947E-CBFD5398785E}"/>
                </a:ext>
              </a:extLst>
            </p:cNvPr>
            <p:cNvGrpSpPr/>
            <p:nvPr/>
          </p:nvGrpSpPr>
          <p:grpSpPr>
            <a:xfrm>
              <a:off x="389516" y="2059211"/>
              <a:ext cx="3096289" cy="1960485"/>
              <a:chOff x="1744475" y="2041965"/>
              <a:chExt cx="3096289" cy="196048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D8FFC9-D9E6-406D-9FA1-ABAF90B5B437}"/>
                  </a:ext>
                </a:extLst>
              </p:cNvPr>
              <p:cNvSpPr txBox="1"/>
              <p:nvPr/>
            </p:nvSpPr>
            <p:spPr>
              <a:xfrm>
                <a:off x="3130061" y="2041965"/>
                <a:ext cx="1487908" cy="369332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Opening a file</a:t>
                </a:r>
                <a:endParaRPr lang="en-IN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0E1A98F-C292-47C4-A093-4A7727159366}"/>
                  </a:ext>
                </a:extLst>
              </p:cNvPr>
              <p:cNvSpPr txBox="1"/>
              <p:nvPr/>
            </p:nvSpPr>
            <p:spPr>
              <a:xfrm>
                <a:off x="2179917" y="2855551"/>
                <a:ext cx="1487908" cy="646331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Open method</a:t>
                </a:r>
              </a:p>
              <a:p>
                <a:r>
                  <a:rPr lang="en-US" dirty="0"/>
                  <a:t>Syntax:-</a:t>
                </a:r>
                <a:endParaRPr lang="en-IN" dirty="0"/>
              </a:p>
            </p:txBody>
          </p: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0737ECCA-8D61-4FFE-AC46-B229577380A9}"/>
                  </a:ext>
                </a:extLst>
              </p:cNvPr>
              <p:cNvCxnSpPr>
                <a:stCxn id="5" idx="2"/>
                <a:endCxn id="6" idx="0"/>
              </p:cNvCxnSpPr>
              <p:nvPr/>
            </p:nvCxnSpPr>
            <p:spPr>
              <a:xfrm rot="5400000">
                <a:off x="3176816" y="2158352"/>
                <a:ext cx="444254" cy="95014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or: Elbow 8">
                <a:extLst>
                  <a:ext uri="{FF2B5EF4-FFF2-40B4-BE49-F238E27FC236}">
                    <a16:creationId xmlns:a16="http://schemas.microsoft.com/office/drawing/2014/main" id="{75DDB0E7-CE4D-4584-9D38-6244D00D56B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143565" y="2158352"/>
                <a:ext cx="444254" cy="950144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3A042D9-FB46-44DC-B8C9-CCB3BC40F6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080" b="12411"/>
              <a:stretch/>
            </p:blipFill>
            <p:spPr>
              <a:xfrm>
                <a:off x="1744475" y="3501882"/>
                <a:ext cx="1923350" cy="500568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7CF49A-3E5B-43DC-A10A-EA4E8BF8CED5}"/>
                </a:ext>
              </a:extLst>
            </p:cNvPr>
            <p:cNvSpPr txBox="1"/>
            <p:nvPr/>
          </p:nvSpPr>
          <p:spPr>
            <a:xfrm>
              <a:off x="2770321" y="2936374"/>
              <a:ext cx="1487908" cy="646331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 statement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71C26F-CA15-4D7C-BD42-A8F256A61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0322" y="3582705"/>
              <a:ext cx="2287768" cy="394443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3A02C4-05ED-4793-BEAE-B77696CDD7A5}"/>
              </a:ext>
            </a:extLst>
          </p:cNvPr>
          <p:cNvGrpSpPr/>
          <p:nvPr/>
        </p:nvGrpSpPr>
        <p:grpSpPr>
          <a:xfrm>
            <a:off x="5846583" y="1388151"/>
            <a:ext cx="1902783" cy="2989175"/>
            <a:chOff x="4529309" y="2076456"/>
            <a:chExt cx="1634422" cy="298917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CA9580-CFDF-4E8F-ADDF-E66D9AFF88A6}"/>
                </a:ext>
              </a:extLst>
            </p:cNvPr>
            <p:cNvSpPr txBox="1"/>
            <p:nvPr/>
          </p:nvSpPr>
          <p:spPr>
            <a:xfrm>
              <a:off x="4529309" y="2076456"/>
              <a:ext cx="1634422" cy="36933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Writing to a file</a:t>
              </a:r>
              <a:endParaRPr lang="en-IN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FBD64-53D5-436F-8C05-92F78DC24699}"/>
                </a:ext>
              </a:extLst>
            </p:cNvPr>
            <p:cNvSpPr txBox="1"/>
            <p:nvPr/>
          </p:nvSpPr>
          <p:spPr>
            <a:xfrm>
              <a:off x="4602566" y="2757307"/>
              <a:ext cx="1487908" cy="2308324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file exists, overwrites on file</a:t>
              </a:r>
            </a:p>
            <a:p>
              <a:r>
                <a:rPr lang="en-US" dirty="0"/>
                <a:t>If file does not exist, it is created for reading and writing</a:t>
              </a:r>
              <a:endParaRPr lang="en-IN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0C3F2E-98C3-42F6-B83A-4D53F59A6689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>
              <a:off x="5346520" y="2445788"/>
              <a:ext cx="0" cy="311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E545471-1060-450F-92D8-F76A2A76CEBE}"/>
              </a:ext>
            </a:extLst>
          </p:cNvPr>
          <p:cNvGrpSpPr/>
          <p:nvPr/>
        </p:nvGrpSpPr>
        <p:grpSpPr>
          <a:xfrm>
            <a:off x="7778842" y="4654992"/>
            <a:ext cx="2396970" cy="1841385"/>
            <a:chOff x="4174821" y="2143256"/>
            <a:chExt cx="2396970" cy="184138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D9FDA4-11B5-44E8-8234-F80742A2F529}"/>
                </a:ext>
              </a:extLst>
            </p:cNvPr>
            <p:cNvSpPr txBox="1"/>
            <p:nvPr/>
          </p:nvSpPr>
          <p:spPr>
            <a:xfrm>
              <a:off x="4215398" y="2143256"/>
              <a:ext cx="2315815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Appending to a file</a:t>
              </a:r>
              <a:endParaRPr lang="en-IN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C4304ED-422C-41C1-96C4-0A52D833B4E6}"/>
                </a:ext>
              </a:extLst>
            </p:cNvPr>
            <p:cNvSpPr txBox="1"/>
            <p:nvPr/>
          </p:nvSpPr>
          <p:spPr>
            <a:xfrm>
              <a:off x="4174821" y="2784312"/>
              <a:ext cx="2396970" cy="1200329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Without erasing previous content of file; content is added to the end of it</a:t>
              </a:r>
              <a:endParaRPr lang="en-IN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3E84702-390E-4323-96DE-FB4A13E04DF7}"/>
                </a:ext>
              </a:extLst>
            </p:cNvPr>
            <p:cNvCxnSpPr>
              <a:cxnSpLocks/>
              <a:stCxn id="54" idx="2"/>
              <a:endCxn id="52" idx="0"/>
            </p:cNvCxnSpPr>
            <p:nvPr/>
          </p:nvCxnSpPr>
          <p:spPr>
            <a:xfrm>
              <a:off x="5373306" y="2512588"/>
              <a:ext cx="0" cy="271724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5F25F35-56B9-4ED1-A89A-462030A50E65}"/>
              </a:ext>
            </a:extLst>
          </p:cNvPr>
          <p:cNvGrpSpPr/>
          <p:nvPr/>
        </p:nvGrpSpPr>
        <p:grpSpPr>
          <a:xfrm>
            <a:off x="4060459" y="4654992"/>
            <a:ext cx="1487908" cy="1604181"/>
            <a:chOff x="4508053" y="2076456"/>
            <a:chExt cx="1487908" cy="160418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E302933-DFBE-4E52-9EA7-065187503904}"/>
                </a:ext>
              </a:extLst>
            </p:cNvPr>
            <p:cNvSpPr txBox="1"/>
            <p:nvPr/>
          </p:nvSpPr>
          <p:spPr>
            <a:xfrm>
              <a:off x="4529309" y="2076456"/>
              <a:ext cx="1445396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Reading a file</a:t>
              </a:r>
              <a:endParaRPr lang="en-IN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B6F02DC-4881-4C38-9E2D-E67CF71F4BE3}"/>
                </a:ext>
              </a:extLst>
            </p:cNvPr>
            <p:cNvSpPr txBox="1"/>
            <p:nvPr/>
          </p:nvSpPr>
          <p:spPr>
            <a:xfrm>
              <a:off x="4508053" y="2757307"/>
              <a:ext cx="1487908" cy="923330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file does not exist, error is raised</a:t>
              </a:r>
              <a:endParaRPr lang="en-IN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95FC06D-B049-4ED4-9EFA-54E5DCBE813E}"/>
                </a:ext>
              </a:extLst>
            </p:cNvPr>
            <p:cNvCxnSpPr>
              <a:cxnSpLocks/>
              <a:stCxn id="66" idx="2"/>
              <a:endCxn id="67" idx="0"/>
            </p:cNvCxnSpPr>
            <p:nvPr/>
          </p:nvCxnSpPr>
          <p:spPr>
            <a:xfrm>
              <a:off x="5252007" y="2445788"/>
              <a:ext cx="0" cy="311519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127A48FD-3121-4647-9BBB-92E5316B1BFD}"/>
              </a:ext>
            </a:extLst>
          </p:cNvPr>
          <p:cNvSpPr/>
          <p:nvPr/>
        </p:nvSpPr>
        <p:spPr>
          <a:xfrm>
            <a:off x="311068" y="1306884"/>
            <a:ext cx="6126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2C6FB1D-3DE7-47B0-ACD2-C06E39B4A248}"/>
              </a:ext>
            </a:extLst>
          </p:cNvPr>
          <p:cNvSpPr/>
          <p:nvPr/>
        </p:nvSpPr>
        <p:spPr>
          <a:xfrm>
            <a:off x="3244204" y="4571162"/>
            <a:ext cx="6126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sz="44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D39100C-6B8C-4419-9FE6-E4B28ADAAF37}"/>
              </a:ext>
            </a:extLst>
          </p:cNvPr>
          <p:cNvSpPr/>
          <p:nvPr/>
        </p:nvSpPr>
        <p:spPr>
          <a:xfrm>
            <a:off x="5080679" y="1254017"/>
            <a:ext cx="6126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139F17-A9CF-44A2-AB00-807E5313BAFE}"/>
              </a:ext>
            </a:extLst>
          </p:cNvPr>
          <p:cNvSpPr/>
          <p:nvPr/>
        </p:nvSpPr>
        <p:spPr>
          <a:xfrm>
            <a:off x="7215147" y="4559405"/>
            <a:ext cx="6126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US" sz="44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FDA89BC-13F7-4FD4-8D59-1ED029E2C634}"/>
              </a:ext>
            </a:extLst>
          </p:cNvPr>
          <p:cNvSpPr/>
          <p:nvPr/>
        </p:nvSpPr>
        <p:spPr>
          <a:xfrm>
            <a:off x="9603089" y="1218416"/>
            <a:ext cx="6126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r>
              <a:rPr lang="en-US" sz="4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5626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141487-9AC7-409B-B4C8-EE886CFF3500}"/>
              </a:ext>
            </a:extLst>
          </p:cNvPr>
          <p:cNvSpPr/>
          <p:nvPr/>
        </p:nvSpPr>
        <p:spPr>
          <a:xfrm>
            <a:off x="797169" y="953967"/>
            <a:ext cx="10726616" cy="57164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972A7B-0F52-4085-AEE2-F0E4DC0B058D}"/>
              </a:ext>
            </a:extLst>
          </p:cNvPr>
          <p:cNvSpPr/>
          <p:nvPr/>
        </p:nvSpPr>
        <p:spPr>
          <a:xfrm>
            <a:off x="732692" y="953967"/>
            <a:ext cx="10726616" cy="567279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870FB5-3CD9-45E0-8F0B-DAF34F8D6114}"/>
              </a:ext>
            </a:extLst>
          </p:cNvPr>
          <p:cNvSpPr/>
          <p:nvPr/>
        </p:nvSpPr>
        <p:spPr>
          <a:xfrm>
            <a:off x="4163213" y="70339"/>
            <a:ext cx="32501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File modes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AA469E-F8C9-42E8-8620-7ACB9F354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829537"/>
              </p:ext>
            </p:extLst>
          </p:nvPr>
        </p:nvGraphicFramePr>
        <p:xfrm>
          <a:off x="732692" y="883629"/>
          <a:ext cx="10726616" cy="567279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20216">
                  <a:extLst>
                    <a:ext uri="{9D8B030D-6E8A-4147-A177-3AD203B41FA5}">
                      <a16:colId xmlns:a16="http://schemas.microsoft.com/office/drawing/2014/main" val="1297682906"/>
                    </a:ext>
                  </a:extLst>
                </a:gridCol>
                <a:gridCol w="4767384">
                  <a:extLst>
                    <a:ext uri="{9D8B030D-6E8A-4147-A177-3AD203B41FA5}">
                      <a16:colId xmlns:a16="http://schemas.microsoft.com/office/drawing/2014/main" val="2218487996"/>
                    </a:ext>
                  </a:extLst>
                </a:gridCol>
                <a:gridCol w="5039016">
                  <a:extLst>
                    <a:ext uri="{9D8B030D-6E8A-4147-A177-3AD203B41FA5}">
                      <a16:colId xmlns:a16="http://schemas.microsoft.com/office/drawing/2014/main" val="2688760213"/>
                    </a:ext>
                  </a:extLst>
                </a:gridCol>
              </a:tblGrid>
              <a:tr h="379422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Mode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1236"/>
                        </a:gs>
                        <a:gs pos="23000">
                          <a:srgbClr val="00B0F0"/>
                        </a:gs>
                        <a:gs pos="69000">
                          <a:srgbClr val="7030A0"/>
                        </a:gs>
                        <a:gs pos="97000">
                          <a:srgbClr val="0070C0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1236"/>
                        </a:gs>
                        <a:gs pos="23000">
                          <a:srgbClr val="00B0F0"/>
                        </a:gs>
                        <a:gs pos="69000">
                          <a:srgbClr val="7030A0"/>
                        </a:gs>
                        <a:gs pos="97000">
                          <a:srgbClr val="0070C0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Additional Notes</a:t>
                      </a:r>
                      <a:endParaRPr lang="en-IN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001236"/>
                        </a:gs>
                        <a:gs pos="23000">
                          <a:srgbClr val="00B0F0"/>
                        </a:gs>
                        <a:gs pos="69000">
                          <a:srgbClr val="7030A0"/>
                        </a:gs>
                        <a:gs pos="97000">
                          <a:srgbClr val="0070C0"/>
                        </a:gs>
                      </a:gsLst>
                      <a:path path="circle">
                        <a:fillToRect l="100000" t="100000"/>
                      </a:path>
                      <a:tileRect r="-100000" b="-10000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31245575"/>
                  </a:ext>
                </a:extLst>
              </a:tr>
              <a:tr h="341546"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Opens a file for reading only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Default mode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390161"/>
                  </a:ext>
                </a:extLst>
              </a:tr>
              <a:tr h="447054">
                <a:tc>
                  <a:txBody>
                    <a:bodyPr/>
                    <a:lstStyle/>
                    <a:p>
                      <a:r>
                        <a:rPr lang="en-US" dirty="0" err="1"/>
                        <a:t>rb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Opens a file for reading only in binary format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Pointer at beginning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0817337"/>
                  </a:ext>
                </a:extLst>
              </a:tr>
              <a:tr h="327074">
                <a:tc>
                  <a:txBody>
                    <a:bodyPr/>
                    <a:lstStyle/>
                    <a:p>
                      <a:r>
                        <a:rPr lang="en-US" dirty="0"/>
                        <a:t>r+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Opens file for both reading and writing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file does not exist, </a:t>
                      </a:r>
                      <a:r>
                        <a:rPr lang="en-US" dirty="0" err="1"/>
                        <a:t>FileNotFoundError</a:t>
                      </a:r>
                      <a:r>
                        <a:rPr lang="en-US" dirty="0"/>
                        <a:t> is raised.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608715"/>
                  </a:ext>
                </a:extLst>
              </a:tr>
              <a:tr h="287151">
                <a:tc>
                  <a:txBody>
                    <a:bodyPr/>
                    <a:lstStyle/>
                    <a:p>
                      <a:r>
                        <a:rPr lang="en-US" dirty="0" err="1"/>
                        <a:t>rb</a:t>
                      </a:r>
                      <a:r>
                        <a:rPr lang="en-US" dirty="0"/>
                        <a:t>+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Opens file for both reading and writing in binary format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2238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Opens file for writing </a:t>
                      </a:r>
                      <a:r>
                        <a:rPr lang="en-US" b="1" dirty="0"/>
                        <a:t>only</a:t>
                      </a:r>
                    </a:p>
                    <a:p>
                      <a:r>
                        <a:rPr lang="en-US" b="0" dirty="0"/>
                        <a:t>Overwrites the file if it exists.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Creates new file for reading. and writing if file does not exist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600446"/>
                  </a:ext>
                </a:extLst>
              </a:tr>
              <a:tr h="216812">
                <a:tc>
                  <a:txBody>
                    <a:bodyPr/>
                    <a:lstStyle/>
                    <a:p>
                      <a:r>
                        <a:rPr lang="en-US" dirty="0" err="1"/>
                        <a:t>wb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Opens file for writing </a:t>
                      </a:r>
                      <a:r>
                        <a:rPr lang="en-US" b="1" dirty="0"/>
                        <a:t>only </a:t>
                      </a:r>
                      <a:r>
                        <a:rPr lang="en-IN" b="0" dirty="0"/>
                        <a:t>in binary format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16246"/>
                  </a:ext>
                </a:extLst>
              </a:tr>
              <a:tr h="216812">
                <a:tc>
                  <a:txBody>
                    <a:bodyPr/>
                    <a:lstStyle/>
                    <a:p>
                      <a:r>
                        <a:rPr lang="en-US" dirty="0"/>
                        <a:t>w+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Opens file for both writing and reading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 between r+ and w+ is that if file does not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15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wb</a:t>
                      </a:r>
                      <a:r>
                        <a:rPr lang="en-US" dirty="0"/>
                        <a:t>+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Opens file for both writing and reading in binary format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exist, r+ raises error, whereas w+ creates a file for reading </a:t>
                      </a:r>
                      <a:r>
                        <a:rPr lang="en-US" b="1" dirty="0"/>
                        <a:t>and </a:t>
                      </a:r>
                      <a:r>
                        <a:rPr lang="en-US" dirty="0"/>
                        <a:t>writing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60A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02213"/>
                  </a:ext>
                </a:extLst>
              </a:tr>
              <a:tr h="216812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Opens file for appending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file does not exist, new file is created for writing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4875313"/>
                  </a:ext>
                </a:extLst>
              </a:tr>
              <a:tr h="216812">
                <a:tc>
                  <a:txBody>
                    <a:bodyPr/>
                    <a:lstStyle/>
                    <a:p>
                      <a:r>
                        <a:rPr lang="en-US" dirty="0"/>
                        <a:t>ab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Opens binary file for appending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Pointer is at end of file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0168447"/>
                  </a:ext>
                </a:extLst>
              </a:tr>
              <a:tr h="216812">
                <a:tc>
                  <a:txBody>
                    <a:bodyPr/>
                    <a:lstStyle/>
                    <a:p>
                      <a:r>
                        <a:rPr lang="en-US" dirty="0"/>
                        <a:t>a+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Opens file for both appending and reading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If file does not exist, new file is created for reading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475192"/>
                  </a:ext>
                </a:extLst>
              </a:tr>
              <a:tr h="216812">
                <a:tc>
                  <a:txBody>
                    <a:bodyPr/>
                    <a:lstStyle/>
                    <a:p>
                      <a:r>
                        <a:rPr lang="en-US" dirty="0"/>
                        <a:t>ab+</a:t>
                      </a:r>
                      <a:endParaRPr lang="en-IN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Opens binary file for both appending and reading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 writing</a:t>
                      </a:r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5412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07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0B6D5-3738-4D3F-B06C-60B0FB3BA71C}"/>
              </a:ext>
            </a:extLst>
          </p:cNvPr>
          <p:cNvSpPr/>
          <p:nvPr/>
        </p:nvSpPr>
        <p:spPr>
          <a:xfrm>
            <a:off x="1579814" y="331482"/>
            <a:ext cx="8610370" cy="76944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1. Reading from a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4F9CD3-1686-47E0-B316-8DB688E4018E}"/>
              </a:ext>
            </a:extLst>
          </p:cNvPr>
          <p:cNvSpPr txBox="1"/>
          <p:nvPr/>
        </p:nvSpPr>
        <p:spPr>
          <a:xfrm>
            <a:off x="1130558" y="1927487"/>
            <a:ext cx="9680331" cy="378565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sz="2400" b="1" dirty="0"/>
              <a:t>read() method</a:t>
            </a:r>
            <a:r>
              <a:rPr lang="en-US" sz="2400" dirty="0"/>
              <a:t>: Reads entire data from file, from cursor </a:t>
            </a:r>
            <a:r>
              <a:rPr lang="en-US" sz="2400" dirty="0" err="1"/>
              <a:t>uptill</a:t>
            </a:r>
            <a:r>
              <a:rPr lang="en-US" sz="2400" dirty="0"/>
              <a:t> end of file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b="1" dirty="0"/>
              <a:t>read(n) method</a:t>
            </a:r>
            <a:r>
              <a:rPr lang="en-IN" sz="2400" dirty="0"/>
              <a:t>: reads ‘n’ </a:t>
            </a:r>
            <a:r>
              <a:rPr lang="en-IN" sz="2400" dirty="0" err="1"/>
              <a:t>charecters</a:t>
            </a:r>
            <a:r>
              <a:rPr lang="en-IN" sz="2400" dirty="0"/>
              <a:t> from a file</a:t>
            </a:r>
          </a:p>
          <a:p>
            <a:pPr marL="342900" indent="-342900">
              <a:buFont typeface="+mj-lt"/>
              <a:buAutoNum type="alphaLcParenR"/>
            </a:pPr>
            <a:endParaRPr lang="en-IN" sz="2400" dirty="0"/>
          </a:p>
          <a:p>
            <a:pPr marL="342900" indent="-342900">
              <a:buFont typeface="+mj-lt"/>
              <a:buAutoNum type="alphaLcParenR"/>
            </a:pPr>
            <a:r>
              <a:rPr lang="en-IN" sz="2400" b="1" dirty="0" err="1"/>
              <a:t>readline</a:t>
            </a:r>
            <a:r>
              <a:rPr lang="en-IN" sz="2400" b="1" dirty="0"/>
              <a:t>() method</a:t>
            </a:r>
            <a:r>
              <a:rPr lang="en-IN" sz="2400" dirty="0"/>
              <a:t>: reads only one line from the file, until end of line character</a:t>
            </a:r>
          </a:p>
          <a:p>
            <a:pPr marL="342900" indent="-342900">
              <a:buFont typeface="+mj-lt"/>
              <a:buAutoNum type="alphaLcParenR"/>
            </a:pPr>
            <a:endParaRPr lang="en-IN" sz="2400" dirty="0"/>
          </a:p>
          <a:p>
            <a:pPr marL="342900" indent="-342900">
              <a:buFont typeface="+mj-lt"/>
              <a:buAutoNum type="alphaLcParenR"/>
            </a:pPr>
            <a:r>
              <a:rPr lang="en-IN" sz="2400" b="1" dirty="0" err="1"/>
              <a:t>readlines</a:t>
            </a:r>
            <a:r>
              <a:rPr lang="en-IN" sz="2400" b="1" dirty="0"/>
              <a:t>() method</a:t>
            </a:r>
            <a:r>
              <a:rPr lang="en-IN" sz="2400" dirty="0"/>
              <a:t>: Returns list of strings, each string being a line in the file</a:t>
            </a:r>
          </a:p>
          <a:p>
            <a:pPr marL="800100" lvl="1" indent="-342900">
              <a:buFont typeface="+mj-lt"/>
              <a:buAutoNum type="alphaLcParenR"/>
            </a:pPr>
            <a:endParaRPr lang="en-IN" sz="2400" dirty="0"/>
          </a:p>
          <a:p>
            <a:pPr marL="800100" lvl="1" indent="-342900">
              <a:buFont typeface="+mj-lt"/>
              <a:buAutoNum type="alphaLcParenR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58746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56DEA-4EE3-4729-90A2-9FB30FC27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54" y="3366077"/>
            <a:ext cx="10786400" cy="2709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8DF8C5-DFA7-4A73-ACEC-D4DA0B3FD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92" y="888024"/>
            <a:ext cx="4867275" cy="2066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0FDAD7-87E2-4C4F-B5D1-1F89256748B7}"/>
              </a:ext>
            </a:extLst>
          </p:cNvPr>
          <p:cNvSpPr txBox="1"/>
          <p:nvPr/>
        </p:nvSpPr>
        <p:spPr>
          <a:xfrm>
            <a:off x="5795276" y="2381201"/>
            <a:ext cx="3819572" cy="338554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Txt file is saved in same folder as python file</a:t>
            </a:r>
            <a:endParaRPr lang="en-IN" sz="16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AEBD39-7B1D-448C-BDC4-5109E50868AA}"/>
              </a:ext>
            </a:extLst>
          </p:cNvPr>
          <p:cNvSpPr txBox="1"/>
          <p:nvPr/>
        </p:nvSpPr>
        <p:spPr>
          <a:xfrm>
            <a:off x="9079736" y="6148058"/>
            <a:ext cx="2291718" cy="338554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Initial contents of text file</a:t>
            </a:r>
            <a:endParaRPr lang="en-IN" sz="16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72249-EDAF-4F6C-A496-5BB93FAAEA62}"/>
              </a:ext>
            </a:extLst>
          </p:cNvPr>
          <p:cNvSpPr/>
          <p:nvPr/>
        </p:nvSpPr>
        <p:spPr>
          <a:xfrm>
            <a:off x="1660490" y="92910"/>
            <a:ext cx="8871019" cy="707886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</a:rPr>
              <a:t>WORKING WITH BINARY FILES</a:t>
            </a:r>
          </a:p>
        </p:txBody>
      </p:sp>
    </p:spTree>
    <p:extLst>
      <p:ext uri="{BB962C8B-B14F-4D97-AF65-F5344CB8AC3E}">
        <p14:creationId xmlns:p14="http://schemas.microsoft.com/office/powerpoint/2010/main" val="4198084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7844B-5D92-4AB9-9001-A6CBFFAEF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60" y="1131278"/>
            <a:ext cx="2838450" cy="1447800"/>
          </a:xfrm>
          <a:prstGeom prst="rect">
            <a:avLst/>
          </a:prstGeom>
          <a:solidFill>
            <a:srgbClr val="000000">
              <a:alpha val="80000"/>
            </a:srgb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D9488-4EA2-4544-A7F8-E39A92394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0" y="2927813"/>
            <a:ext cx="9934575" cy="2914650"/>
          </a:xfrm>
          <a:prstGeom prst="rect">
            <a:avLst/>
          </a:prstGeom>
          <a:solidFill>
            <a:srgbClr val="000000">
              <a:alpha val="80000"/>
            </a:srgb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138A1E-3FB6-4B2F-BF4E-5FF27DF18ACC}"/>
              </a:ext>
            </a:extLst>
          </p:cNvPr>
          <p:cNvSpPr txBox="1"/>
          <p:nvPr/>
        </p:nvSpPr>
        <p:spPr>
          <a:xfrm>
            <a:off x="693860" y="413211"/>
            <a:ext cx="6097464" cy="369332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read() method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BB103-E774-4D21-8ADD-77C52185529D}"/>
              </a:ext>
            </a:extLst>
          </p:cNvPr>
          <p:cNvSpPr txBox="1"/>
          <p:nvPr/>
        </p:nvSpPr>
        <p:spPr>
          <a:xfrm>
            <a:off x="10717157" y="5503909"/>
            <a:ext cx="780983" cy="338554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E7C07-0FFE-4382-B0C1-291AF7BF4689}"/>
              </a:ext>
            </a:extLst>
          </p:cNvPr>
          <p:cNvSpPr txBox="1"/>
          <p:nvPr/>
        </p:nvSpPr>
        <p:spPr>
          <a:xfrm>
            <a:off x="3784355" y="2240524"/>
            <a:ext cx="601447" cy="338554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8670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5C3DA-AF5B-4D0C-BC61-D05CD8E5B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44" y="749431"/>
            <a:ext cx="2695575" cy="1314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A98B97-B8F0-4AE2-A48A-BBC3989A4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94" y="2264301"/>
            <a:ext cx="9801225" cy="1171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CB620-76D4-411C-84DA-ED8BBD992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4" y="4282980"/>
            <a:ext cx="2714625" cy="10953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6FCE3-DCF1-4306-A561-3D924B697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20" y="5654975"/>
            <a:ext cx="9648825" cy="1009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07D18B-6E03-490F-8081-623C93C0901E}"/>
              </a:ext>
            </a:extLst>
          </p:cNvPr>
          <p:cNvSpPr txBox="1"/>
          <p:nvPr/>
        </p:nvSpPr>
        <p:spPr>
          <a:xfrm>
            <a:off x="405544" y="368479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 err="1"/>
              <a:t>readline</a:t>
            </a:r>
            <a:r>
              <a:rPr lang="en-IN" sz="1800" b="1" dirty="0"/>
              <a:t>() method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23C972-36A5-4882-8914-5B271815B20E}"/>
              </a:ext>
            </a:extLst>
          </p:cNvPr>
          <p:cNvSpPr txBox="1"/>
          <p:nvPr/>
        </p:nvSpPr>
        <p:spPr>
          <a:xfrm>
            <a:off x="405544" y="27988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/>
              <a:t>read(n) method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548B9E-3B11-4725-8847-5EF6E95F6FAB}"/>
              </a:ext>
            </a:extLst>
          </p:cNvPr>
          <p:cNvSpPr txBox="1"/>
          <p:nvPr/>
        </p:nvSpPr>
        <p:spPr>
          <a:xfrm>
            <a:off x="10044845" y="6326071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DE3651-C9F9-40E4-B9AB-9DD0E8A546A1}"/>
              </a:ext>
            </a:extLst>
          </p:cNvPr>
          <p:cNvSpPr txBox="1"/>
          <p:nvPr/>
        </p:nvSpPr>
        <p:spPr>
          <a:xfrm>
            <a:off x="10273272" y="3090446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65000"/>
                  </a:schemeClr>
                </a:solidFill>
              </a:rPr>
              <a:t>Output</a:t>
            </a:r>
            <a:endParaRPr lang="en-IN" sz="1600" i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87E1DF-39C5-468E-B016-0C227B23C99E}"/>
              </a:ext>
            </a:extLst>
          </p:cNvPr>
          <p:cNvSpPr txBox="1"/>
          <p:nvPr/>
        </p:nvSpPr>
        <p:spPr>
          <a:xfrm>
            <a:off x="3153552" y="1710363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A2531D-57A5-4745-8DF1-01DA4DBB28A8}"/>
              </a:ext>
            </a:extLst>
          </p:cNvPr>
          <p:cNvSpPr txBox="1"/>
          <p:nvPr/>
        </p:nvSpPr>
        <p:spPr>
          <a:xfrm>
            <a:off x="3248024" y="5008834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Code</a:t>
            </a:r>
            <a:endParaRPr lang="en-IN" sz="1600" i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43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784</TotalTime>
  <Words>835</Words>
  <Application>Microsoft Office PowerPoint</Application>
  <PresentationFormat>Widescreen</PresentationFormat>
  <Paragraphs>172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Rounded MT Bold</vt:lpstr>
      <vt:lpstr>Calibri</vt:lpstr>
      <vt:lpstr>Calibri Light</vt:lpstr>
      <vt:lpstr>Century Schoolbook</vt:lpstr>
      <vt:lpstr>Copperplate Gothic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Omaima Kamran</dc:creator>
  <cp:lastModifiedBy>Omaima Kamran</cp:lastModifiedBy>
  <cp:revision>37</cp:revision>
  <dcterms:created xsi:type="dcterms:W3CDTF">2022-02-14T00:58:02Z</dcterms:created>
  <dcterms:modified xsi:type="dcterms:W3CDTF">2022-02-15T07:42:45Z</dcterms:modified>
</cp:coreProperties>
</file>